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67" r:id="rId3"/>
    <p:sldId id="268" r:id="rId4"/>
    <p:sldId id="269" r:id="rId5"/>
    <p:sldId id="270" r:id="rId6"/>
    <p:sldId id="271" r:id="rId7"/>
    <p:sldId id="273" r:id="rId8"/>
    <p:sldId id="274" r:id="rId9"/>
    <p:sldId id="275" r:id="rId10"/>
    <p:sldId id="283" r:id="rId11"/>
    <p:sldId id="284" r:id="rId12"/>
    <p:sldId id="277" r:id="rId13"/>
    <p:sldId id="276" r:id="rId14"/>
    <p:sldId id="285" r:id="rId15"/>
    <p:sldId id="278" r:id="rId16"/>
    <p:sldId id="286" r:id="rId17"/>
    <p:sldId id="287"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29" autoAdjust="0"/>
    <p:restoredTop sz="94660"/>
  </p:normalViewPr>
  <p:slideViewPr>
    <p:cSldViewPr snapToGrid="0">
      <p:cViewPr varScale="1">
        <p:scale>
          <a:sx n="79" d="100"/>
          <a:sy n="79" d="100"/>
        </p:scale>
        <p:origin x="378"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jpeg>
</file>

<file path=ppt/media/image11.jpeg>
</file>

<file path=ppt/media/image12.jpeg>
</file>

<file path=ppt/media/image13.JPEG>
</file>

<file path=ppt/media/image14.JPEG>
</file>

<file path=ppt/media/image15.png>
</file>

<file path=ppt/media/image16.png>
</file>

<file path=ppt/media/image17.jpg>
</file>

<file path=ppt/media/image18.png>
</file>

<file path=ppt/media/image2.jpg>
</file>

<file path=ppt/media/image3.jpg>
</file>

<file path=ppt/media/image4.jpeg>
</file>

<file path=ppt/media/image5.png>
</file>

<file path=ppt/media/image6.jpg>
</file>

<file path=ppt/media/image7.jp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60DAC7-66F2-6428-9BFE-D0853D3A4B9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658BF04E-A4B3-33E9-C827-9B2B716AFBE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F7B87017-D579-941D-9817-C090067477A9}"/>
              </a:ext>
            </a:extLst>
          </p:cNvPr>
          <p:cNvSpPr>
            <a:spLocks noGrp="1"/>
          </p:cNvSpPr>
          <p:nvPr>
            <p:ph type="dt" sz="half" idx="10"/>
          </p:nvPr>
        </p:nvSpPr>
        <p:spPr/>
        <p:txBody>
          <a:bodyPr/>
          <a:lstStyle/>
          <a:p>
            <a:fld id="{5A1B484D-08FD-48F5-8ED3-C24FF6B34921}" type="datetimeFigureOut">
              <a:rPr lang="en-IN" smtClean="0"/>
              <a:t>05-04-2024</a:t>
            </a:fld>
            <a:endParaRPr lang="en-IN"/>
          </a:p>
        </p:txBody>
      </p:sp>
      <p:sp>
        <p:nvSpPr>
          <p:cNvPr id="5" name="Footer Placeholder 4">
            <a:extLst>
              <a:ext uri="{FF2B5EF4-FFF2-40B4-BE49-F238E27FC236}">
                <a16:creationId xmlns:a16="http://schemas.microsoft.com/office/drawing/2014/main" id="{F2723687-6324-2BA5-B9B6-00D82C5C306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DDD1624-A4EA-D599-83AF-AF48486471BF}"/>
              </a:ext>
            </a:extLst>
          </p:cNvPr>
          <p:cNvSpPr>
            <a:spLocks noGrp="1"/>
          </p:cNvSpPr>
          <p:nvPr>
            <p:ph type="sldNum" sz="quarter" idx="12"/>
          </p:nvPr>
        </p:nvSpPr>
        <p:spPr/>
        <p:txBody>
          <a:bodyPr/>
          <a:lstStyle/>
          <a:p>
            <a:fld id="{A64036D5-D14E-467B-B669-87351CC4F6F1}" type="slidenum">
              <a:rPr lang="en-IN" smtClean="0"/>
              <a:t>‹#›</a:t>
            </a:fld>
            <a:endParaRPr lang="en-IN"/>
          </a:p>
        </p:txBody>
      </p:sp>
    </p:spTree>
    <p:extLst>
      <p:ext uri="{BB962C8B-B14F-4D97-AF65-F5344CB8AC3E}">
        <p14:creationId xmlns:p14="http://schemas.microsoft.com/office/powerpoint/2010/main" val="22016561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C8CC4-3846-A96C-FF65-5F2D513EBE3B}"/>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83416CF-DC0F-9D63-0E2D-65B07BE8ED6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D6286EE-0046-6457-A248-4F7C9EF7BD53}"/>
              </a:ext>
            </a:extLst>
          </p:cNvPr>
          <p:cNvSpPr>
            <a:spLocks noGrp="1"/>
          </p:cNvSpPr>
          <p:nvPr>
            <p:ph type="dt" sz="half" idx="10"/>
          </p:nvPr>
        </p:nvSpPr>
        <p:spPr/>
        <p:txBody>
          <a:bodyPr/>
          <a:lstStyle/>
          <a:p>
            <a:fld id="{5A1B484D-08FD-48F5-8ED3-C24FF6B34921}" type="datetimeFigureOut">
              <a:rPr lang="en-IN" smtClean="0"/>
              <a:t>05-04-2024</a:t>
            </a:fld>
            <a:endParaRPr lang="en-IN"/>
          </a:p>
        </p:txBody>
      </p:sp>
      <p:sp>
        <p:nvSpPr>
          <p:cNvPr id="5" name="Footer Placeholder 4">
            <a:extLst>
              <a:ext uri="{FF2B5EF4-FFF2-40B4-BE49-F238E27FC236}">
                <a16:creationId xmlns:a16="http://schemas.microsoft.com/office/drawing/2014/main" id="{15BFFB50-8767-BF5F-3D57-CEC45E13829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E5C2E75-04A3-748E-4F68-3E172F1617DA}"/>
              </a:ext>
            </a:extLst>
          </p:cNvPr>
          <p:cNvSpPr>
            <a:spLocks noGrp="1"/>
          </p:cNvSpPr>
          <p:nvPr>
            <p:ph type="sldNum" sz="quarter" idx="12"/>
          </p:nvPr>
        </p:nvSpPr>
        <p:spPr/>
        <p:txBody>
          <a:bodyPr/>
          <a:lstStyle/>
          <a:p>
            <a:fld id="{A64036D5-D14E-467B-B669-87351CC4F6F1}" type="slidenum">
              <a:rPr lang="en-IN" smtClean="0"/>
              <a:t>‹#›</a:t>
            </a:fld>
            <a:endParaRPr lang="en-IN"/>
          </a:p>
        </p:txBody>
      </p:sp>
    </p:spTree>
    <p:extLst>
      <p:ext uri="{BB962C8B-B14F-4D97-AF65-F5344CB8AC3E}">
        <p14:creationId xmlns:p14="http://schemas.microsoft.com/office/powerpoint/2010/main" val="36588317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9511FAA-138C-A936-F1B3-8791E60C3FED}"/>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3D92CB3-6C84-24DA-CC19-A32E4E59045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C60964B-97D1-C34D-D48B-FCE684CFF044}"/>
              </a:ext>
            </a:extLst>
          </p:cNvPr>
          <p:cNvSpPr>
            <a:spLocks noGrp="1"/>
          </p:cNvSpPr>
          <p:nvPr>
            <p:ph type="dt" sz="half" idx="10"/>
          </p:nvPr>
        </p:nvSpPr>
        <p:spPr/>
        <p:txBody>
          <a:bodyPr/>
          <a:lstStyle/>
          <a:p>
            <a:fld id="{5A1B484D-08FD-48F5-8ED3-C24FF6B34921}" type="datetimeFigureOut">
              <a:rPr lang="en-IN" smtClean="0"/>
              <a:t>05-04-2024</a:t>
            </a:fld>
            <a:endParaRPr lang="en-IN"/>
          </a:p>
        </p:txBody>
      </p:sp>
      <p:sp>
        <p:nvSpPr>
          <p:cNvPr id="5" name="Footer Placeholder 4">
            <a:extLst>
              <a:ext uri="{FF2B5EF4-FFF2-40B4-BE49-F238E27FC236}">
                <a16:creationId xmlns:a16="http://schemas.microsoft.com/office/drawing/2014/main" id="{AA7DC08B-405E-9F2B-60E3-9618F07234B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4C60C21-6D6A-660F-6CB8-94E0F67FBBF3}"/>
              </a:ext>
            </a:extLst>
          </p:cNvPr>
          <p:cNvSpPr>
            <a:spLocks noGrp="1"/>
          </p:cNvSpPr>
          <p:nvPr>
            <p:ph type="sldNum" sz="quarter" idx="12"/>
          </p:nvPr>
        </p:nvSpPr>
        <p:spPr/>
        <p:txBody>
          <a:bodyPr/>
          <a:lstStyle/>
          <a:p>
            <a:fld id="{A64036D5-D14E-467B-B669-87351CC4F6F1}" type="slidenum">
              <a:rPr lang="en-IN" smtClean="0"/>
              <a:t>‹#›</a:t>
            </a:fld>
            <a:endParaRPr lang="en-IN"/>
          </a:p>
        </p:txBody>
      </p:sp>
    </p:spTree>
    <p:extLst>
      <p:ext uri="{BB962C8B-B14F-4D97-AF65-F5344CB8AC3E}">
        <p14:creationId xmlns:p14="http://schemas.microsoft.com/office/powerpoint/2010/main" val="37925814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01C9C2-9250-7343-ECCA-8E19DCC9D85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E93192A-5294-61D4-EE5F-D9B4007BC62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8BBCF58-DAA7-7302-8B1E-84189C801AB3}"/>
              </a:ext>
            </a:extLst>
          </p:cNvPr>
          <p:cNvSpPr>
            <a:spLocks noGrp="1"/>
          </p:cNvSpPr>
          <p:nvPr>
            <p:ph type="dt" sz="half" idx="10"/>
          </p:nvPr>
        </p:nvSpPr>
        <p:spPr/>
        <p:txBody>
          <a:bodyPr/>
          <a:lstStyle/>
          <a:p>
            <a:fld id="{5A1B484D-08FD-48F5-8ED3-C24FF6B34921}" type="datetimeFigureOut">
              <a:rPr lang="en-IN" smtClean="0"/>
              <a:t>05-04-2024</a:t>
            </a:fld>
            <a:endParaRPr lang="en-IN"/>
          </a:p>
        </p:txBody>
      </p:sp>
      <p:sp>
        <p:nvSpPr>
          <p:cNvPr id="5" name="Footer Placeholder 4">
            <a:extLst>
              <a:ext uri="{FF2B5EF4-FFF2-40B4-BE49-F238E27FC236}">
                <a16:creationId xmlns:a16="http://schemas.microsoft.com/office/drawing/2014/main" id="{CBAD5ECC-6758-425A-897C-574B96082AB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28313A6-D2B6-DC43-CC92-089D47D4A075}"/>
              </a:ext>
            </a:extLst>
          </p:cNvPr>
          <p:cNvSpPr>
            <a:spLocks noGrp="1"/>
          </p:cNvSpPr>
          <p:nvPr>
            <p:ph type="sldNum" sz="quarter" idx="12"/>
          </p:nvPr>
        </p:nvSpPr>
        <p:spPr/>
        <p:txBody>
          <a:bodyPr/>
          <a:lstStyle/>
          <a:p>
            <a:fld id="{A64036D5-D14E-467B-B669-87351CC4F6F1}" type="slidenum">
              <a:rPr lang="en-IN" smtClean="0"/>
              <a:t>‹#›</a:t>
            </a:fld>
            <a:endParaRPr lang="en-IN"/>
          </a:p>
        </p:txBody>
      </p:sp>
    </p:spTree>
    <p:extLst>
      <p:ext uri="{BB962C8B-B14F-4D97-AF65-F5344CB8AC3E}">
        <p14:creationId xmlns:p14="http://schemas.microsoft.com/office/powerpoint/2010/main" val="36020604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ECB9D5-124B-46E7-CE1C-6649463837E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85089AE2-DBB7-C6BB-F62F-029F695E463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83704BD-160D-00F0-90A4-F1749A50F9C3}"/>
              </a:ext>
            </a:extLst>
          </p:cNvPr>
          <p:cNvSpPr>
            <a:spLocks noGrp="1"/>
          </p:cNvSpPr>
          <p:nvPr>
            <p:ph type="dt" sz="half" idx="10"/>
          </p:nvPr>
        </p:nvSpPr>
        <p:spPr/>
        <p:txBody>
          <a:bodyPr/>
          <a:lstStyle/>
          <a:p>
            <a:fld id="{5A1B484D-08FD-48F5-8ED3-C24FF6B34921}" type="datetimeFigureOut">
              <a:rPr lang="en-IN" smtClean="0"/>
              <a:t>05-04-2024</a:t>
            </a:fld>
            <a:endParaRPr lang="en-IN"/>
          </a:p>
        </p:txBody>
      </p:sp>
      <p:sp>
        <p:nvSpPr>
          <p:cNvPr id="5" name="Footer Placeholder 4">
            <a:extLst>
              <a:ext uri="{FF2B5EF4-FFF2-40B4-BE49-F238E27FC236}">
                <a16:creationId xmlns:a16="http://schemas.microsoft.com/office/drawing/2014/main" id="{70003EB3-DCD5-CCE8-F3E1-A34094C787A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7666A88-CA79-D7F2-554C-67A1C7136128}"/>
              </a:ext>
            </a:extLst>
          </p:cNvPr>
          <p:cNvSpPr>
            <a:spLocks noGrp="1"/>
          </p:cNvSpPr>
          <p:nvPr>
            <p:ph type="sldNum" sz="quarter" idx="12"/>
          </p:nvPr>
        </p:nvSpPr>
        <p:spPr/>
        <p:txBody>
          <a:bodyPr/>
          <a:lstStyle/>
          <a:p>
            <a:fld id="{A64036D5-D14E-467B-B669-87351CC4F6F1}" type="slidenum">
              <a:rPr lang="en-IN" smtClean="0"/>
              <a:t>‹#›</a:t>
            </a:fld>
            <a:endParaRPr lang="en-IN"/>
          </a:p>
        </p:txBody>
      </p:sp>
    </p:spTree>
    <p:extLst>
      <p:ext uri="{BB962C8B-B14F-4D97-AF65-F5344CB8AC3E}">
        <p14:creationId xmlns:p14="http://schemas.microsoft.com/office/powerpoint/2010/main" val="31683094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D0C42C-0C86-C7A3-0CC7-A9EB9E20CE8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38807D9-137D-402C-A82D-4129081F128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C2EC8520-0825-E71A-A296-8538C11BD2C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325B0708-65AD-7592-FE65-9EC7AF88F4A4}"/>
              </a:ext>
            </a:extLst>
          </p:cNvPr>
          <p:cNvSpPr>
            <a:spLocks noGrp="1"/>
          </p:cNvSpPr>
          <p:nvPr>
            <p:ph type="dt" sz="half" idx="10"/>
          </p:nvPr>
        </p:nvSpPr>
        <p:spPr/>
        <p:txBody>
          <a:bodyPr/>
          <a:lstStyle/>
          <a:p>
            <a:fld id="{5A1B484D-08FD-48F5-8ED3-C24FF6B34921}" type="datetimeFigureOut">
              <a:rPr lang="en-IN" smtClean="0"/>
              <a:t>05-04-2024</a:t>
            </a:fld>
            <a:endParaRPr lang="en-IN"/>
          </a:p>
        </p:txBody>
      </p:sp>
      <p:sp>
        <p:nvSpPr>
          <p:cNvPr id="6" name="Footer Placeholder 5">
            <a:extLst>
              <a:ext uri="{FF2B5EF4-FFF2-40B4-BE49-F238E27FC236}">
                <a16:creationId xmlns:a16="http://schemas.microsoft.com/office/drawing/2014/main" id="{15DDF18F-544B-6696-01A8-82DD5860B5A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37838FF-A521-E143-68E2-5CC6E14519FB}"/>
              </a:ext>
            </a:extLst>
          </p:cNvPr>
          <p:cNvSpPr>
            <a:spLocks noGrp="1"/>
          </p:cNvSpPr>
          <p:nvPr>
            <p:ph type="sldNum" sz="quarter" idx="12"/>
          </p:nvPr>
        </p:nvSpPr>
        <p:spPr/>
        <p:txBody>
          <a:bodyPr/>
          <a:lstStyle/>
          <a:p>
            <a:fld id="{A64036D5-D14E-467B-B669-87351CC4F6F1}" type="slidenum">
              <a:rPr lang="en-IN" smtClean="0"/>
              <a:t>‹#›</a:t>
            </a:fld>
            <a:endParaRPr lang="en-IN"/>
          </a:p>
        </p:txBody>
      </p:sp>
    </p:spTree>
    <p:extLst>
      <p:ext uri="{BB962C8B-B14F-4D97-AF65-F5344CB8AC3E}">
        <p14:creationId xmlns:p14="http://schemas.microsoft.com/office/powerpoint/2010/main" val="42306236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44F14A-3A99-C773-4FA9-AFE695375BD8}"/>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F32C71D-8492-5D5A-2ABD-6D2D5ADE8E3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22B9B47-332A-08D8-D4A3-59C50B3A0F6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0579A9C1-1E3E-F1E9-C0EE-B8C2EC804F1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C64C01F-DF04-AE40-51EF-D75AA4A7B2F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F92AD3AF-6C38-D166-071D-2D7DCB205B0D}"/>
              </a:ext>
            </a:extLst>
          </p:cNvPr>
          <p:cNvSpPr>
            <a:spLocks noGrp="1"/>
          </p:cNvSpPr>
          <p:nvPr>
            <p:ph type="dt" sz="half" idx="10"/>
          </p:nvPr>
        </p:nvSpPr>
        <p:spPr/>
        <p:txBody>
          <a:bodyPr/>
          <a:lstStyle/>
          <a:p>
            <a:fld id="{5A1B484D-08FD-48F5-8ED3-C24FF6B34921}" type="datetimeFigureOut">
              <a:rPr lang="en-IN" smtClean="0"/>
              <a:t>05-04-2024</a:t>
            </a:fld>
            <a:endParaRPr lang="en-IN"/>
          </a:p>
        </p:txBody>
      </p:sp>
      <p:sp>
        <p:nvSpPr>
          <p:cNvPr id="8" name="Footer Placeholder 7">
            <a:extLst>
              <a:ext uri="{FF2B5EF4-FFF2-40B4-BE49-F238E27FC236}">
                <a16:creationId xmlns:a16="http://schemas.microsoft.com/office/drawing/2014/main" id="{0DFB44BD-1C51-E68A-D642-2991128C00CC}"/>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35A6CF75-75A8-FA2E-1A8F-E8856995148D}"/>
              </a:ext>
            </a:extLst>
          </p:cNvPr>
          <p:cNvSpPr>
            <a:spLocks noGrp="1"/>
          </p:cNvSpPr>
          <p:nvPr>
            <p:ph type="sldNum" sz="quarter" idx="12"/>
          </p:nvPr>
        </p:nvSpPr>
        <p:spPr/>
        <p:txBody>
          <a:bodyPr/>
          <a:lstStyle/>
          <a:p>
            <a:fld id="{A64036D5-D14E-467B-B669-87351CC4F6F1}" type="slidenum">
              <a:rPr lang="en-IN" smtClean="0"/>
              <a:t>‹#›</a:t>
            </a:fld>
            <a:endParaRPr lang="en-IN"/>
          </a:p>
        </p:txBody>
      </p:sp>
    </p:spTree>
    <p:extLst>
      <p:ext uri="{BB962C8B-B14F-4D97-AF65-F5344CB8AC3E}">
        <p14:creationId xmlns:p14="http://schemas.microsoft.com/office/powerpoint/2010/main" val="13866409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F48770-1065-A0A7-E2E8-6522C89D8658}"/>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874AE248-EFE0-FEB1-0BA6-A6F2F23BFF15}"/>
              </a:ext>
            </a:extLst>
          </p:cNvPr>
          <p:cNvSpPr>
            <a:spLocks noGrp="1"/>
          </p:cNvSpPr>
          <p:nvPr>
            <p:ph type="dt" sz="half" idx="10"/>
          </p:nvPr>
        </p:nvSpPr>
        <p:spPr/>
        <p:txBody>
          <a:bodyPr/>
          <a:lstStyle/>
          <a:p>
            <a:fld id="{5A1B484D-08FD-48F5-8ED3-C24FF6B34921}" type="datetimeFigureOut">
              <a:rPr lang="en-IN" smtClean="0"/>
              <a:t>05-04-2024</a:t>
            </a:fld>
            <a:endParaRPr lang="en-IN"/>
          </a:p>
        </p:txBody>
      </p:sp>
      <p:sp>
        <p:nvSpPr>
          <p:cNvPr id="4" name="Footer Placeholder 3">
            <a:extLst>
              <a:ext uri="{FF2B5EF4-FFF2-40B4-BE49-F238E27FC236}">
                <a16:creationId xmlns:a16="http://schemas.microsoft.com/office/drawing/2014/main" id="{82A5C789-E2A1-88B4-3EA0-9387F767B8F0}"/>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C10E1E63-B87B-5D71-E630-4837709281F9}"/>
              </a:ext>
            </a:extLst>
          </p:cNvPr>
          <p:cNvSpPr>
            <a:spLocks noGrp="1"/>
          </p:cNvSpPr>
          <p:nvPr>
            <p:ph type="sldNum" sz="quarter" idx="12"/>
          </p:nvPr>
        </p:nvSpPr>
        <p:spPr/>
        <p:txBody>
          <a:bodyPr/>
          <a:lstStyle/>
          <a:p>
            <a:fld id="{A64036D5-D14E-467B-B669-87351CC4F6F1}" type="slidenum">
              <a:rPr lang="en-IN" smtClean="0"/>
              <a:t>‹#›</a:t>
            </a:fld>
            <a:endParaRPr lang="en-IN"/>
          </a:p>
        </p:txBody>
      </p:sp>
    </p:spTree>
    <p:extLst>
      <p:ext uri="{BB962C8B-B14F-4D97-AF65-F5344CB8AC3E}">
        <p14:creationId xmlns:p14="http://schemas.microsoft.com/office/powerpoint/2010/main" val="31946472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A903D66-5426-0716-5736-172093C55374}"/>
              </a:ext>
            </a:extLst>
          </p:cNvPr>
          <p:cNvSpPr>
            <a:spLocks noGrp="1"/>
          </p:cNvSpPr>
          <p:nvPr>
            <p:ph type="dt" sz="half" idx="10"/>
          </p:nvPr>
        </p:nvSpPr>
        <p:spPr/>
        <p:txBody>
          <a:bodyPr/>
          <a:lstStyle/>
          <a:p>
            <a:fld id="{5A1B484D-08FD-48F5-8ED3-C24FF6B34921}" type="datetimeFigureOut">
              <a:rPr lang="en-IN" smtClean="0"/>
              <a:t>05-04-2024</a:t>
            </a:fld>
            <a:endParaRPr lang="en-IN"/>
          </a:p>
        </p:txBody>
      </p:sp>
      <p:sp>
        <p:nvSpPr>
          <p:cNvPr id="3" name="Footer Placeholder 2">
            <a:extLst>
              <a:ext uri="{FF2B5EF4-FFF2-40B4-BE49-F238E27FC236}">
                <a16:creationId xmlns:a16="http://schemas.microsoft.com/office/drawing/2014/main" id="{A09518AB-EE52-8539-4597-9C0AD6D6E54A}"/>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C833E289-E7F6-5DDE-71C5-20BD8299D990}"/>
              </a:ext>
            </a:extLst>
          </p:cNvPr>
          <p:cNvSpPr>
            <a:spLocks noGrp="1"/>
          </p:cNvSpPr>
          <p:nvPr>
            <p:ph type="sldNum" sz="quarter" idx="12"/>
          </p:nvPr>
        </p:nvSpPr>
        <p:spPr/>
        <p:txBody>
          <a:bodyPr/>
          <a:lstStyle/>
          <a:p>
            <a:fld id="{A64036D5-D14E-467B-B669-87351CC4F6F1}" type="slidenum">
              <a:rPr lang="en-IN" smtClean="0"/>
              <a:t>‹#›</a:t>
            </a:fld>
            <a:endParaRPr lang="en-IN"/>
          </a:p>
        </p:txBody>
      </p:sp>
    </p:spTree>
    <p:extLst>
      <p:ext uri="{BB962C8B-B14F-4D97-AF65-F5344CB8AC3E}">
        <p14:creationId xmlns:p14="http://schemas.microsoft.com/office/powerpoint/2010/main" val="26905749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99A47E-5A69-3378-E124-530227F6BC6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DE9D64EE-9335-4A61-AFFA-280121AE55D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D117BC25-1055-BA37-07B7-9AB69D2D50C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8E8675B-2394-7001-4080-A3306439875E}"/>
              </a:ext>
            </a:extLst>
          </p:cNvPr>
          <p:cNvSpPr>
            <a:spLocks noGrp="1"/>
          </p:cNvSpPr>
          <p:nvPr>
            <p:ph type="dt" sz="half" idx="10"/>
          </p:nvPr>
        </p:nvSpPr>
        <p:spPr/>
        <p:txBody>
          <a:bodyPr/>
          <a:lstStyle/>
          <a:p>
            <a:fld id="{5A1B484D-08FD-48F5-8ED3-C24FF6B34921}" type="datetimeFigureOut">
              <a:rPr lang="en-IN" smtClean="0"/>
              <a:t>05-04-2024</a:t>
            </a:fld>
            <a:endParaRPr lang="en-IN"/>
          </a:p>
        </p:txBody>
      </p:sp>
      <p:sp>
        <p:nvSpPr>
          <p:cNvPr id="6" name="Footer Placeholder 5">
            <a:extLst>
              <a:ext uri="{FF2B5EF4-FFF2-40B4-BE49-F238E27FC236}">
                <a16:creationId xmlns:a16="http://schemas.microsoft.com/office/drawing/2014/main" id="{68F76D1C-6082-D2CA-0F4C-32971F308F8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1A22D2F-E0C2-1F5D-76BF-2EAED7C9DFF3}"/>
              </a:ext>
            </a:extLst>
          </p:cNvPr>
          <p:cNvSpPr>
            <a:spLocks noGrp="1"/>
          </p:cNvSpPr>
          <p:nvPr>
            <p:ph type="sldNum" sz="quarter" idx="12"/>
          </p:nvPr>
        </p:nvSpPr>
        <p:spPr/>
        <p:txBody>
          <a:bodyPr/>
          <a:lstStyle/>
          <a:p>
            <a:fld id="{A64036D5-D14E-467B-B669-87351CC4F6F1}" type="slidenum">
              <a:rPr lang="en-IN" smtClean="0"/>
              <a:t>‹#›</a:t>
            </a:fld>
            <a:endParaRPr lang="en-IN"/>
          </a:p>
        </p:txBody>
      </p:sp>
    </p:spTree>
    <p:extLst>
      <p:ext uri="{BB962C8B-B14F-4D97-AF65-F5344CB8AC3E}">
        <p14:creationId xmlns:p14="http://schemas.microsoft.com/office/powerpoint/2010/main" val="22014573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BE8BEB-2D3B-900D-B17C-80E9D819128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F2B252EF-30FB-2610-5B38-065D84B2FD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0D87D20A-E344-8A56-3A90-5188290EE67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B597534-9D90-51C9-58D5-88B714A942FF}"/>
              </a:ext>
            </a:extLst>
          </p:cNvPr>
          <p:cNvSpPr>
            <a:spLocks noGrp="1"/>
          </p:cNvSpPr>
          <p:nvPr>
            <p:ph type="dt" sz="half" idx="10"/>
          </p:nvPr>
        </p:nvSpPr>
        <p:spPr/>
        <p:txBody>
          <a:bodyPr/>
          <a:lstStyle/>
          <a:p>
            <a:fld id="{5A1B484D-08FD-48F5-8ED3-C24FF6B34921}" type="datetimeFigureOut">
              <a:rPr lang="en-IN" smtClean="0"/>
              <a:t>05-04-2024</a:t>
            </a:fld>
            <a:endParaRPr lang="en-IN"/>
          </a:p>
        </p:txBody>
      </p:sp>
      <p:sp>
        <p:nvSpPr>
          <p:cNvPr id="6" name="Footer Placeholder 5">
            <a:extLst>
              <a:ext uri="{FF2B5EF4-FFF2-40B4-BE49-F238E27FC236}">
                <a16:creationId xmlns:a16="http://schemas.microsoft.com/office/drawing/2014/main" id="{434EE3C5-2BE0-877F-75BA-0B134967FE5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50FF7E5-1F5C-E75F-D42C-9D5DB5359D2A}"/>
              </a:ext>
            </a:extLst>
          </p:cNvPr>
          <p:cNvSpPr>
            <a:spLocks noGrp="1"/>
          </p:cNvSpPr>
          <p:nvPr>
            <p:ph type="sldNum" sz="quarter" idx="12"/>
          </p:nvPr>
        </p:nvSpPr>
        <p:spPr/>
        <p:txBody>
          <a:bodyPr/>
          <a:lstStyle/>
          <a:p>
            <a:fld id="{A64036D5-D14E-467B-B669-87351CC4F6F1}" type="slidenum">
              <a:rPr lang="en-IN" smtClean="0"/>
              <a:t>‹#›</a:t>
            </a:fld>
            <a:endParaRPr lang="en-IN"/>
          </a:p>
        </p:txBody>
      </p:sp>
    </p:spTree>
    <p:extLst>
      <p:ext uri="{BB962C8B-B14F-4D97-AF65-F5344CB8AC3E}">
        <p14:creationId xmlns:p14="http://schemas.microsoft.com/office/powerpoint/2010/main" val="5062737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F8DADB1-75C2-F4FC-CED7-F57CCEFEB29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9C5A1E9-C71D-5D18-D502-CD3472F9D3C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7AB5EFA-2E0C-8AF4-D862-80831987DAF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A1B484D-08FD-48F5-8ED3-C24FF6B34921}" type="datetimeFigureOut">
              <a:rPr lang="en-IN" smtClean="0"/>
              <a:t>05-04-2024</a:t>
            </a:fld>
            <a:endParaRPr lang="en-IN"/>
          </a:p>
        </p:txBody>
      </p:sp>
      <p:sp>
        <p:nvSpPr>
          <p:cNvPr id="5" name="Footer Placeholder 4">
            <a:extLst>
              <a:ext uri="{FF2B5EF4-FFF2-40B4-BE49-F238E27FC236}">
                <a16:creationId xmlns:a16="http://schemas.microsoft.com/office/drawing/2014/main" id="{265CA4DF-9019-FD00-16F3-75A57F83D9E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2CE4C6EB-C5AE-F5E2-2C2F-0D29A1BD0E0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64036D5-D14E-467B-B669-87351CC4F6F1}" type="slidenum">
              <a:rPr lang="en-IN" smtClean="0"/>
              <a:t>‹#›</a:t>
            </a:fld>
            <a:endParaRPr lang="en-IN"/>
          </a:p>
        </p:txBody>
      </p:sp>
    </p:spTree>
    <p:extLst>
      <p:ext uri="{BB962C8B-B14F-4D97-AF65-F5344CB8AC3E}">
        <p14:creationId xmlns:p14="http://schemas.microsoft.com/office/powerpoint/2010/main" val="361923693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 Id="rId4" Type="http://schemas.openxmlformats.org/officeDocument/2006/relationships/image" Target="../media/image14.JPEG"/></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BE2EC2CC-6C40-44C2-C36C-2CB47315557A}"/>
              </a:ext>
            </a:extLst>
          </p:cNvPr>
          <p:cNvSpPr>
            <a:spLocks noGrp="1"/>
          </p:cNvSpPr>
          <p:nvPr>
            <p:ph type="ctrTitle"/>
          </p:nvPr>
        </p:nvSpPr>
        <p:spPr>
          <a:xfrm>
            <a:off x="531844" y="237930"/>
            <a:ext cx="11290041" cy="629817"/>
          </a:xfrm>
          <a:solidFill>
            <a:schemeClr val="bg2"/>
          </a:solidFill>
        </p:spPr>
        <p:style>
          <a:lnRef idx="2">
            <a:schemeClr val="accent2"/>
          </a:lnRef>
          <a:fillRef idx="1">
            <a:schemeClr val="lt1"/>
          </a:fillRef>
          <a:effectRef idx="0">
            <a:schemeClr val="accent2"/>
          </a:effectRef>
          <a:fontRef idx="minor">
            <a:schemeClr val="dk1"/>
          </a:fontRef>
        </p:style>
        <p:txBody>
          <a:bodyPr>
            <a:normAutofit/>
          </a:bodyPr>
          <a:lstStyle/>
          <a:p>
            <a:r>
              <a:rPr lang="en-IN" sz="3600" b="1" dirty="0">
                <a:ln w="0"/>
                <a:solidFill>
                  <a:schemeClr val="tx2">
                    <a:lumMod val="50000"/>
                  </a:schemeClr>
                </a:solidFill>
                <a:effectLst>
                  <a:outerShdw blurRad="38100" dist="25400" dir="5400000" algn="ctr" rotWithShape="0">
                    <a:srgbClr val="6E747A">
                      <a:alpha val="43000"/>
                    </a:srgbClr>
                  </a:outerShdw>
                </a:effectLst>
              </a:rPr>
              <a:t>MALLA REDDY COLLEGE OF ENGINEERING &amp; TECHNOLOGY</a:t>
            </a:r>
          </a:p>
        </p:txBody>
      </p:sp>
      <p:pic>
        <p:nvPicPr>
          <p:cNvPr id="16" name="Picture 15">
            <a:extLst>
              <a:ext uri="{FF2B5EF4-FFF2-40B4-BE49-F238E27FC236}">
                <a16:creationId xmlns:a16="http://schemas.microsoft.com/office/drawing/2014/main" id="{3C99C5E0-1D5C-34D5-B4A3-4E5F569548AC}"/>
              </a:ext>
            </a:extLst>
          </p:cNvPr>
          <p:cNvPicPr>
            <a:picLocks noChangeAspect="1"/>
          </p:cNvPicPr>
          <p:nvPr/>
        </p:nvPicPr>
        <p:blipFill>
          <a:blip r:embed="rId2"/>
          <a:stretch>
            <a:fillRect/>
          </a:stretch>
        </p:blipFill>
        <p:spPr>
          <a:xfrm>
            <a:off x="4874784" y="1452522"/>
            <a:ext cx="2087489" cy="1703221"/>
          </a:xfrm>
          <a:prstGeom prst="rect">
            <a:avLst/>
          </a:prstGeom>
        </p:spPr>
      </p:pic>
      <p:sp>
        <p:nvSpPr>
          <p:cNvPr id="20" name="TextBox 19">
            <a:extLst>
              <a:ext uri="{FF2B5EF4-FFF2-40B4-BE49-F238E27FC236}">
                <a16:creationId xmlns:a16="http://schemas.microsoft.com/office/drawing/2014/main" id="{13A0D96F-5607-EC78-0B1E-B80628F1B7B2}"/>
              </a:ext>
            </a:extLst>
          </p:cNvPr>
          <p:cNvSpPr txBox="1"/>
          <p:nvPr/>
        </p:nvSpPr>
        <p:spPr>
          <a:xfrm>
            <a:off x="2569270" y="867747"/>
            <a:ext cx="7215187" cy="584775"/>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en-IN" sz="3200" dirty="0"/>
              <a:t>Department of Aeronautical Engineering</a:t>
            </a:r>
          </a:p>
        </p:txBody>
      </p:sp>
      <p:sp>
        <p:nvSpPr>
          <p:cNvPr id="22" name="TextBox 21">
            <a:extLst>
              <a:ext uri="{FF2B5EF4-FFF2-40B4-BE49-F238E27FC236}">
                <a16:creationId xmlns:a16="http://schemas.microsoft.com/office/drawing/2014/main" id="{3FE5FD3A-49DD-6F52-4E57-9843405AE710}"/>
              </a:ext>
            </a:extLst>
          </p:cNvPr>
          <p:cNvSpPr txBox="1"/>
          <p:nvPr/>
        </p:nvSpPr>
        <p:spPr>
          <a:xfrm>
            <a:off x="2869576" y="3136612"/>
            <a:ext cx="6097904" cy="584775"/>
          </a:xfrm>
          <a:prstGeom prst="rect">
            <a:avLst/>
          </a:prstGeom>
          <a:noFill/>
        </p:spPr>
        <p:txBody>
          <a:bodyPr wrap="square">
            <a:spAutoFit/>
          </a:bodyPr>
          <a:lstStyle/>
          <a:p>
            <a:pPr algn="ctr"/>
            <a:r>
              <a:rPr lang="en-IN" sz="3200">
                <a:ln w="0">
                  <a:solidFill>
                    <a:srgbClr val="C00000"/>
                  </a:solidFill>
                </a:ln>
                <a:solidFill>
                  <a:srgbClr val="FF0000"/>
                </a:solidFill>
                <a:effectLst>
                  <a:outerShdw blurRad="38100" dist="25400" dir="5400000" algn="ctr" rotWithShape="0">
                    <a:srgbClr val="6E747A">
                      <a:alpha val="43000"/>
                    </a:srgbClr>
                  </a:outerShdw>
                </a:effectLst>
              </a:rPr>
              <a:t>MAJOR </a:t>
            </a:r>
            <a:r>
              <a:rPr lang="en-IN" sz="3200" dirty="0">
                <a:ln w="0">
                  <a:solidFill>
                    <a:srgbClr val="C00000"/>
                  </a:solidFill>
                </a:ln>
                <a:solidFill>
                  <a:srgbClr val="FF0000"/>
                </a:solidFill>
                <a:effectLst>
                  <a:outerShdw blurRad="38100" dist="25400" dir="5400000" algn="ctr" rotWithShape="0">
                    <a:srgbClr val="6E747A">
                      <a:alpha val="43000"/>
                    </a:srgbClr>
                  </a:outerShdw>
                </a:effectLst>
              </a:rPr>
              <a:t>PROJECT</a:t>
            </a:r>
          </a:p>
        </p:txBody>
      </p:sp>
      <p:sp>
        <p:nvSpPr>
          <p:cNvPr id="24" name="TextBox 23">
            <a:extLst>
              <a:ext uri="{FF2B5EF4-FFF2-40B4-BE49-F238E27FC236}">
                <a16:creationId xmlns:a16="http://schemas.microsoft.com/office/drawing/2014/main" id="{0D872C98-4071-FCA2-03B3-4BCDCEB12BFC}"/>
              </a:ext>
            </a:extLst>
          </p:cNvPr>
          <p:cNvSpPr txBox="1"/>
          <p:nvPr/>
        </p:nvSpPr>
        <p:spPr>
          <a:xfrm>
            <a:off x="1201076" y="3891073"/>
            <a:ext cx="9951574" cy="523220"/>
          </a:xfrm>
          <a:prstGeom prst="rect">
            <a:avLst/>
          </a:prstGeom>
        </p:spPr>
        <p:style>
          <a:lnRef idx="2">
            <a:schemeClr val="accent5"/>
          </a:lnRef>
          <a:fillRef idx="1">
            <a:schemeClr val="lt1"/>
          </a:fillRef>
          <a:effectRef idx="0">
            <a:schemeClr val="accent5"/>
          </a:effectRef>
          <a:fontRef idx="minor">
            <a:schemeClr val="dk1"/>
          </a:fontRef>
        </p:style>
        <p:txBody>
          <a:bodyPr wrap="square">
            <a:spAutoFit/>
          </a:bodyPr>
          <a:lstStyle/>
          <a:p>
            <a:pPr algn="ctr"/>
            <a:r>
              <a:rPr lang="en-US" sz="2800" dirty="0">
                <a:solidFill>
                  <a:srgbClr val="660033"/>
                </a:solidFill>
              </a:rPr>
              <a:t>Design and Analysis of Hybrid VTOL Wing using Simple AI Algorithm</a:t>
            </a:r>
            <a:endParaRPr lang="en-IN" sz="2800" dirty="0">
              <a:solidFill>
                <a:srgbClr val="660033"/>
              </a:solidFill>
            </a:endParaRPr>
          </a:p>
        </p:txBody>
      </p:sp>
      <p:sp>
        <p:nvSpPr>
          <p:cNvPr id="26" name="TextBox 25">
            <a:extLst>
              <a:ext uri="{FF2B5EF4-FFF2-40B4-BE49-F238E27FC236}">
                <a16:creationId xmlns:a16="http://schemas.microsoft.com/office/drawing/2014/main" id="{994D7E43-964A-F0B8-513C-F8661B62753F}"/>
              </a:ext>
            </a:extLst>
          </p:cNvPr>
          <p:cNvSpPr txBox="1"/>
          <p:nvPr/>
        </p:nvSpPr>
        <p:spPr>
          <a:xfrm>
            <a:off x="901959" y="4979937"/>
            <a:ext cx="11290041" cy="1323439"/>
          </a:xfrm>
          <a:prstGeom prst="rect">
            <a:avLst/>
          </a:prstGeom>
          <a:noFill/>
        </p:spPr>
        <p:txBody>
          <a:bodyPr wrap="square">
            <a:spAutoFit/>
          </a:bodyPr>
          <a:lstStyle/>
          <a:p>
            <a:pPr algn="l"/>
            <a:r>
              <a:rPr lang="en-IN" sz="2000" dirty="0"/>
              <a:t> </a:t>
            </a:r>
            <a:r>
              <a:rPr lang="en-IN" sz="2000" b="1" dirty="0"/>
              <a:t>Under the Guidance of                                                                                Presented by: Batch No</a:t>
            </a:r>
            <a:r>
              <a:rPr lang="en-IN" sz="2000" b="1"/>
              <a:t>: 2</a:t>
            </a:r>
            <a:endParaRPr lang="en-IN" sz="2000" b="1" dirty="0"/>
          </a:p>
          <a:p>
            <a:pPr algn="l"/>
            <a:r>
              <a:rPr lang="en-IN" sz="2000" b="1" dirty="0"/>
              <a:t>      </a:t>
            </a:r>
            <a:r>
              <a:rPr lang="en-IN" sz="2000" b="1" dirty="0">
                <a:solidFill>
                  <a:schemeClr val="accent1">
                    <a:lumMod val="50000"/>
                  </a:schemeClr>
                </a:solidFill>
              </a:rPr>
              <a:t>Mr. M. </a:t>
            </a:r>
            <a:r>
              <a:rPr lang="en-IN" sz="2000" b="1" dirty="0" err="1">
                <a:solidFill>
                  <a:schemeClr val="accent1">
                    <a:lumMod val="50000"/>
                  </a:schemeClr>
                </a:solidFill>
              </a:rPr>
              <a:t>Yugender</a:t>
            </a:r>
            <a:r>
              <a:rPr lang="en-IN" sz="2000" b="1" dirty="0">
                <a:solidFill>
                  <a:schemeClr val="accent1">
                    <a:lumMod val="75000"/>
                  </a:schemeClr>
                </a:solidFill>
              </a:rPr>
              <a:t>                                                                                    </a:t>
            </a:r>
            <a:r>
              <a:rPr lang="en-IN" sz="2000" b="1" dirty="0">
                <a:solidFill>
                  <a:schemeClr val="tx2">
                    <a:lumMod val="75000"/>
                  </a:schemeClr>
                </a:solidFill>
              </a:rPr>
              <a:t>SHAIK NAWAZ   (20N31A2134)</a:t>
            </a:r>
          </a:p>
          <a:p>
            <a:pPr algn="l"/>
            <a:r>
              <a:rPr lang="en-IN" sz="2000" b="1" dirty="0"/>
              <a:t>      </a:t>
            </a:r>
            <a:r>
              <a:rPr lang="en-IN" sz="2000" b="1" dirty="0">
                <a:solidFill>
                  <a:schemeClr val="accent1"/>
                </a:solidFill>
              </a:rPr>
              <a:t>Associate Professor                                                                       </a:t>
            </a:r>
            <a:r>
              <a:rPr lang="en-IN" sz="2000" b="1" dirty="0">
                <a:solidFill>
                  <a:schemeClr val="tx2">
                    <a:lumMod val="75000"/>
                  </a:schemeClr>
                </a:solidFill>
              </a:rPr>
              <a:t>TIRUMALA SAI NITHIN (20N31A2135)   </a:t>
            </a:r>
          </a:p>
          <a:p>
            <a:pPr algn="l"/>
            <a:r>
              <a:rPr lang="en-IN" sz="2000" b="1" dirty="0">
                <a:solidFill>
                  <a:srgbClr val="7030A0"/>
                </a:solidFill>
              </a:rPr>
              <a:t>                                                                                                                         </a:t>
            </a:r>
            <a:r>
              <a:rPr lang="en-IN" sz="2000" b="1" dirty="0">
                <a:solidFill>
                  <a:schemeClr val="tx2">
                    <a:lumMod val="75000"/>
                  </a:schemeClr>
                </a:solidFill>
              </a:rPr>
              <a:t>V.HIMABINDU (20N31A2136)                             </a:t>
            </a:r>
            <a:endParaRPr lang="en-IN" sz="2000" dirty="0">
              <a:solidFill>
                <a:schemeClr val="tx2">
                  <a:lumMod val="75000"/>
                </a:schemeClr>
              </a:solidFill>
            </a:endParaRPr>
          </a:p>
        </p:txBody>
      </p:sp>
    </p:spTree>
    <p:extLst>
      <p:ext uri="{BB962C8B-B14F-4D97-AF65-F5344CB8AC3E}">
        <p14:creationId xmlns:p14="http://schemas.microsoft.com/office/powerpoint/2010/main" val="18235296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426463B-46DB-A50F-C65A-978430D254CE}"/>
              </a:ext>
            </a:extLst>
          </p:cNvPr>
          <p:cNvSpPr txBox="1"/>
          <p:nvPr/>
        </p:nvSpPr>
        <p:spPr>
          <a:xfrm>
            <a:off x="248602" y="868679"/>
            <a:ext cx="5409248" cy="5909310"/>
          </a:xfrm>
          <a:prstGeom prst="rect">
            <a:avLst/>
          </a:prstGeom>
          <a:solidFill>
            <a:schemeClr val="accent1">
              <a:lumMod val="40000"/>
              <a:lumOff val="60000"/>
            </a:schemeClr>
          </a:solidFill>
          <a:ln>
            <a:solidFill>
              <a:schemeClr val="tx1"/>
            </a:solidFill>
          </a:ln>
        </p:spPr>
        <p:txBody>
          <a:bodyPr wrap="square">
            <a:spAutoFit/>
          </a:bodyPr>
          <a:lstStyle/>
          <a:p>
            <a:r>
              <a:rPr lang="en-IN" sz="1400" dirty="0"/>
              <a:t>import pandas as pd</a:t>
            </a:r>
          </a:p>
          <a:p>
            <a:r>
              <a:rPr lang="en-IN" sz="1400" dirty="0"/>
              <a:t>import </a:t>
            </a:r>
            <a:r>
              <a:rPr lang="en-IN" sz="1400" dirty="0" err="1"/>
              <a:t>matplotlib.pyplot</a:t>
            </a:r>
            <a:r>
              <a:rPr lang="en-IN" sz="1400" dirty="0"/>
              <a:t> as </a:t>
            </a:r>
            <a:r>
              <a:rPr lang="en-IN" sz="1400" dirty="0" err="1"/>
              <a:t>plt</a:t>
            </a:r>
            <a:endParaRPr lang="en-IN" sz="1400" dirty="0"/>
          </a:p>
          <a:p>
            <a:r>
              <a:rPr lang="en-IN" sz="1400" dirty="0"/>
              <a:t>import </a:t>
            </a:r>
            <a:r>
              <a:rPr lang="en-IN" sz="1400" dirty="0" err="1"/>
              <a:t>numpy</a:t>
            </a:r>
            <a:r>
              <a:rPr lang="en-IN" sz="1400" dirty="0"/>
              <a:t> as np</a:t>
            </a:r>
          </a:p>
          <a:p>
            <a:endParaRPr lang="en-IN" sz="1400" dirty="0"/>
          </a:p>
          <a:p>
            <a:r>
              <a:rPr lang="en-IN" sz="1400" dirty="0"/>
              <a:t># Load data from CSV file</a:t>
            </a:r>
          </a:p>
          <a:p>
            <a:r>
              <a:rPr lang="en-IN" sz="1400" dirty="0"/>
              <a:t>data = </a:t>
            </a:r>
            <a:r>
              <a:rPr lang="en-IN" sz="1400" dirty="0" err="1"/>
              <a:t>pd.read_csv</a:t>
            </a:r>
            <a:r>
              <a:rPr lang="en-IN" sz="1400" dirty="0"/>
              <a:t>("Lift_Drag_data.csv")</a:t>
            </a:r>
          </a:p>
          <a:p>
            <a:endParaRPr lang="en-IN" sz="1400" dirty="0"/>
          </a:p>
          <a:p>
            <a:r>
              <a:rPr lang="en-IN" sz="1400" dirty="0"/>
              <a:t># 1. Lift and Drag calculation</a:t>
            </a:r>
          </a:p>
          <a:p>
            <a:r>
              <a:rPr lang="en-IN" sz="1400" dirty="0"/>
              <a:t>def </a:t>
            </a:r>
            <a:r>
              <a:rPr lang="en-IN" sz="1400" dirty="0" err="1"/>
              <a:t>calculate_lift_drag</a:t>
            </a:r>
            <a:r>
              <a:rPr lang="en-IN" sz="1400" dirty="0"/>
              <a:t>(airspeed, </a:t>
            </a:r>
            <a:r>
              <a:rPr lang="en-IN" sz="1400" dirty="0" err="1"/>
              <a:t>angle_of_attack</a:t>
            </a:r>
            <a:r>
              <a:rPr lang="en-IN" sz="1400" dirty="0"/>
              <a:t>, </a:t>
            </a:r>
            <a:r>
              <a:rPr lang="en-IN" sz="1400" dirty="0" err="1"/>
              <a:t>lift_coefficient</a:t>
            </a:r>
            <a:r>
              <a:rPr lang="en-IN" sz="1400" dirty="0"/>
              <a:t>, </a:t>
            </a:r>
            <a:r>
              <a:rPr lang="en-IN" sz="1400" dirty="0" err="1"/>
              <a:t>drag_coefficient</a:t>
            </a:r>
            <a:r>
              <a:rPr lang="en-IN" sz="1400" dirty="0"/>
              <a:t>):</a:t>
            </a:r>
          </a:p>
          <a:p>
            <a:r>
              <a:rPr lang="en-IN" sz="1400" dirty="0"/>
              <a:t>    lift = 0.5 * </a:t>
            </a:r>
            <a:r>
              <a:rPr lang="en-IN" sz="1400" dirty="0" err="1"/>
              <a:t>lift_coefficient</a:t>
            </a:r>
            <a:r>
              <a:rPr lang="en-IN" sz="1400" dirty="0"/>
              <a:t> * airspeed**2</a:t>
            </a:r>
          </a:p>
          <a:p>
            <a:r>
              <a:rPr lang="en-IN" sz="1400" dirty="0"/>
              <a:t>    drag = 0.5 * </a:t>
            </a:r>
            <a:r>
              <a:rPr lang="en-IN" sz="1400" dirty="0" err="1"/>
              <a:t>drag_coefficient</a:t>
            </a:r>
            <a:r>
              <a:rPr lang="en-IN" sz="1400" dirty="0"/>
              <a:t> * airspeed**2</a:t>
            </a:r>
          </a:p>
          <a:p>
            <a:r>
              <a:rPr lang="en-IN" sz="1400" dirty="0"/>
              <a:t>    return lift, drag</a:t>
            </a:r>
          </a:p>
          <a:p>
            <a:endParaRPr lang="en-IN" sz="1400" dirty="0"/>
          </a:p>
          <a:p>
            <a:r>
              <a:rPr lang="en-IN" sz="1400" dirty="0"/>
              <a:t>lift, drag = </a:t>
            </a:r>
            <a:r>
              <a:rPr lang="en-IN" sz="1400" dirty="0" err="1"/>
              <a:t>calculate_lift_drag</a:t>
            </a:r>
            <a:r>
              <a:rPr lang="en-IN" sz="1400" dirty="0"/>
              <a:t>(data['Airspeed'], data['</a:t>
            </a:r>
            <a:r>
              <a:rPr lang="en-IN" sz="1400" dirty="0" err="1"/>
              <a:t>Angle_of_Attack</a:t>
            </a:r>
            <a:r>
              <a:rPr lang="en-IN" sz="1400" dirty="0"/>
              <a:t>'], data['</a:t>
            </a:r>
            <a:r>
              <a:rPr lang="en-IN" sz="1400" dirty="0" err="1"/>
              <a:t>Lift_Coefficient</a:t>
            </a:r>
            <a:r>
              <a:rPr lang="en-IN" sz="1400" dirty="0"/>
              <a:t>'], data['</a:t>
            </a:r>
            <a:r>
              <a:rPr lang="en-IN" sz="1400" dirty="0" err="1"/>
              <a:t>Drag_Coefficient</a:t>
            </a:r>
            <a:r>
              <a:rPr lang="en-IN" sz="1400" dirty="0"/>
              <a:t>'])</a:t>
            </a:r>
          </a:p>
          <a:p>
            <a:endParaRPr lang="en-IN" sz="1400" dirty="0"/>
          </a:p>
          <a:p>
            <a:r>
              <a:rPr lang="en-IN" sz="1400" dirty="0"/>
              <a:t># Plot Lift and Drag</a:t>
            </a:r>
          </a:p>
          <a:p>
            <a:r>
              <a:rPr lang="en-IN" sz="1400" dirty="0" err="1"/>
              <a:t>plt.figure</a:t>
            </a:r>
            <a:r>
              <a:rPr lang="en-IN" sz="1400" dirty="0"/>
              <a:t>(</a:t>
            </a:r>
            <a:r>
              <a:rPr lang="en-IN" sz="1400" dirty="0" err="1"/>
              <a:t>figsize</a:t>
            </a:r>
            <a:r>
              <a:rPr lang="en-IN" sz="1400" dirty="0"/>
              <a:t>=(10, 6))</a:t>
            </a:r>
          </a:p>
          <a:p>
            <a:r>
              <a:rPr lang="en-IN" sz="1400" dirty="0" err="1"/>
              <a:t>plt.plot</a:t>
            </a:r>
            <a:r>
              <a:rPr lang="en-IN" sz="1400" dirty="0"/>
              <a:t>(data['Airspeed'], lift, label='Lift')</a:t>
            </a:r>
          </a:p>
          <a:p>
            <a:r>
              <a:rPr lang="en-IN" sz="1400" dirty="0" err="1"/>
              <a:t>plt.plot</a:t>
            </a:r>
            <a:r>
              <a:rPr lang="en-IN" sz="1400" dirty="0"/>
              <a:t>(data['Airspeed'], drag, label='Drag')</a:t>
            </a:r>
          </a:p>
          <a:p>
            <a:r>
              <a:rPr lang="en-IN" sz="1400" dirty="0" err="1"/>
              <a:t>plt.xlabel</a:t>
            </a:r>
            <a:r>
              <a:rPr lang="en-IN" sz="1400" dirty="0"/>
              <a:t>('Airspeed')</a:t>
            </a:r>
          </a:p>
          <a:p>
            <a:r>
              <a:rPr lang="en-IN" sz="1400" dirty="0" err="1"/>
              <a:t>plt.ylabel</a:t>
            </a:r>
            <a:r>
              <a:rPr lang="en-IN" sz="1400" dirty="0"/>
              <a:t>('Force')</a:t>
            </a:r>
          </a:p>
          <a:p>
            <a:r>
              <a:rPr lang="en-IN" sz="1400" dirty="0" err="1"/>
              <a:t>plt.title</a:t>
            </a:r>
            <a:r>
              <a:rPr lang="en-IN" sz="1400" dirty="0"/>
              <a:t>('Lift and Drag vs. Airspeed')</a:t>
            </a:r>
          </a:p>
          <a:p>
            <a:r>
              <a:rPr lang="en-IN" sz="1400" dirty="0" err="1"/>
              <a:t>plt.legend</a:t>
            </a:r>
            <a:r>
              <a:rPr lang="en-IN" sz="1400" dirty="0"/>
              <a:t>()</a:t>
            </a:r>
          </a:p>
          <a:p>
            <a:r>
              <a:rPr lang="en-IN" sz="1400" dirty="0" err="1"/>
              <a:t>plt.grid</a:t>
            </a:r>
            <a:r>
              <a:rPr lang="en-IN" sz="1400" dirty="0"/>
              <a:t>(True)</a:t>
            </a:r>
          </a:p>
          <a:p>
            <a:r>
              <a:rPr lang="en-IN" sz="1400" dirty="0" err="1"/>
              <a:t>plt.show</a:t>
            </a:r>
            <a:r>
              <a:rPr lang="en-IN" sz="1400" dirty="0"/>
              <a:t>()</a:t>
            </a:r>
          </a:p>
        </p:txBody>
      </p:sp>
      <p:sp>
        <p:nvSpPr>
          <p:cNvPr id="7" name="TextBox 6">
            <a:extLst>
              <a:ext uri="{FF2B5EF4-FFF2-40B4-BE49-F238E27FC236}">
                <a16:creationId xmlns:a16="http://schemas.microsoft.com/office/drawing/2014/main" id="{E6505AFE-BDED-2E1B-178B-56444A8BC093}"/>
              </a:ext>
            </a:extLst>
          </p:cNvPr>
          <p:cNvSpPr txBox="1"/>
          <p:nvPr/>
        </p:nvSpPr>
        <p:spPr>
          <a:xfrm>
            <a:off x="5845494" y="376236"/>
            <a:ext cx="6097904" cy="6401753"/>
          </a:xfrm>
          <a:prstGeom prst="rect">
            <a:avLst/>
          </a:prstGeom>
          <a:solidFill>
            <a:schemeClr val="accent2">
              <a:lumMod val="20000"/>
              <a:lumOff val="80000"/>
            </a:schemeClr>
          </a:solidFill>
          <a:ln>
            <a:solidFill>
              <a:schemeClr val="tx2"/>
            </a:solidFill>
          </a:ln>
        </p:spPr>
        <p:txBody>
          <a:bodyPr wrap="square">
            <a:spAutoFit/>
          </a:bodyPr>
          <a:lstStyle/>
          <a:p>
            <a:r>
              <a:rPr lang="en-IN" sz="1000" dirty="0"/>
              <a:t>import pandas as pd</a:t>
            </a:r>
          </a:p>
          <a:p>
            <a:r>
              <a:rPr lang="en-IN" sz="1000" dirty="0"/>
              <a:t>import </a:t>
            </a:r>
            <a:r>
              <a:rPr lang="en-IN" sz="1000" dirty="0" err="1"/>
              <a:t>matplotlib.pyplot</a:t>
            </a:r>
            <a:r>
              <a:rPr lang="en-IN" sz="1000" dirty="0"/>
              <a:t> as </a:t>
            </a:r>
            <a:r>
              <a:rPr lang="en-IN" sz="1000" dirty="0" err="1"/>
              <a:t>plt</a:t>
            </a:r>
            <a:endParaRPr lang="en-IN" sz="1000" dirty="0"/>
          </a:p>
          <a:p>
            <a:r>
              <a:rPr lang="en-IN" sz="1000" dirty="0"/>
              <a:t># Load data from CSV file</a:t>
            </a:r>
          </a:p>
          <a:p>
            <a:r>
              <a:rPr lang="en-IN" sz="1000" dirty="0"/>
              <a:t>data = </a:t>
            </a:r>
            <a:r>
              <a:rPr lang="en-IN" sz="1000" dirty="0" err="1"/>
              <a:t>pd.read_csv</a:t>
            </a:r>
            <a:r>
              <a:rPr lang="en-IN" sz="1000" dirty="0"/>
              <a:t>("Structural_Analysis_data.csv")</a:t>
            </a:r>
          </a:p>
          <a:p>
            <a:r>
              <a:rPr lang="en-IN" sz="1000" dirty="0"/>
              <a:t># Define functions for analysis</a:t>
            </a:r>
          </a:p>
          <a:p>
            <a:r>
              <a:rPr lang="en-IN" sz="1000" dirty="0"/>
              <a:t>def </a:t>
            </a:r>
            <a:r>
              <a:rPr lang="en-IN" sz="1000" dirty="0" err="1"/>
              <a:t>calculate_stresses</a:t>
            </a:r>
            <a:r>
              <a:rPr lang="en-IN" sz="1000" dirty="0"/>
              <a:t>(load, </a:t>
            </a:r>
            <a:r>
              <a:rPr lang="en-IN" sz="1000" dirty="0" err="1"/>
              <a:t>moment_of_inertia</a:t>
            </a:r>
            <a:r>
              <a:rPr lang="en-IN" sz="1000" dirty="0"/>
              <a:t>, </a:t>
            </a:r>
            <a:r>
              <a:rPr lang="en-IN" sz="1000" dirty="0" err="1"/>
              <a:t>distance_from_neutral_axis</a:t>
            </a:r>
            <a:r>
              <a:rPr lang="en-IN" sz="1000" dirty="0"/>
              <a:t>):</a:t>
            </a:r>
          </a:p>
          <a:p>
            <a:r>
              <a:rPr lang="en-IN" sz="1000" dirty="0"/>
              <a:t>    stress = load / </a:t>
            </a:r>
            <a:r>
              <a:rPr lang="en-IN" sz="1000" dirty="0" err="1"/>
              <a:t>moment_of_inertia</a:t>
            </a:r>
            <a:r>
              <a:rPr lang="en-IN" sz="1000" dirty="0"/>
              <a:t> * </a:t>
            </a:r>
            <a:r>
              <a:rPr lang="en-IN" sz="1000" dirty="0" err="1"/>
              <a:t>distance_from_neutral_axis</a:t>
            </a:r>
            <a:endParaRPr lang="en-IN" sz="1000" dirty="0"/>
          </a:p>
          <a:p>
            <a:r>
              <a:rPr lang="en-IN" sz="1000" dirty="0"/>
              <a:t>    return stress</a:t>
            </a:r>
          </a:p>
          <a:p>
            <a:r>
              <a:rPr lang="en-IN" sz="1000" dirty="0"/>
              <a:t>def </a:t>
            </a:r>
            <a:r>
              <a:rPr lang="en-IN" sz="1000" dirty="0" err="1"/>
              <a:t>calculate_bending_moments</a:t>
            </a:r>
            <a:r>
              <a:rPr lang="en-IN" sz="1000" dirty="0"/>
              <a:t>(load, distance):</a:t>
            </a:r>
          </a:p>
          <a:p>
            <a:r>
              <a:rPr lang="en-IN" sz="1000" dirty="0"/>
              <a:t>    </a:t>
            </a:r>
            <a:r>
              <a:rPr lang="en-IN" sz="1000" dirty="0" err="1"/>
              <a:t>bending_moment</a:t>
            </a:r>
            <a:r>
              <a:rPr lang="en-IN" sz="1000" dirty="0"/>
              <a:t> = load * distance</a:t>
            </a:r>
          </a:p>
          <a:p>
            <a:r>
              <a:rPr lang="en-IN" sz="1000" dirty="0"/>
              <a:t>    return </a:t>
            </a:r>
            <a:r>
              <a:rPr lang="en-IN" sz="1000" dirty="0" err="1"/>
              <a:t>bending_moment</a:t>
            </a:r>
            <a:endParaRPr lang="en-IN" sz="1000" dirty="0"/>
          </a:p>
          <a:p>
            <a:r>
              <a:rPr lang="en-IN" sz="1000" dirty="0"/>
              <a:t>def </a:t>
            </a:r>
            <a:r>
              <a:rPr lang="en-IN" sz="1000" dirty="0" err="1"/>
              <a:t>calculate_shear_forces</a:t>
            </a:r>
            <a:r>
              <a:rPr lang="en-IN" sz="1000" dirty="0"/>
              <a:t>(load):</a:t>
            </a:r>
          </a:p>
          <a:p>
            <a:r>
              <a:rPr lang="en-IN" sz="1000" dirty="0"/>
              <a:t>    </a:t>
            </a:r>
            <a:r>
              <a:rPr lang="en-IN" sz="1000" dirty="0" err="1"/>
              <a:t>shear_force</a:t>
            </a:r>
            <a:r>
              <a:rPr lang="en-IN" sz="1000" dirty="0"/>
              <a:t> = load</a:t>
            </a:r>
          </a:p>
          <a:p>
            <a:r>
              <a:rPr lang="en-IN" sz="1000" dirty="0"/>
              <a:t>    return </a:t>
            </a:r>
            <a:r>
              <a:rPr lang="en-IN" sz="1000" dirty="0" err="1"/>
              <a:t>shear_force</a:t>
            </a:r>
            <a:endParaRPr lang="en-IN" sz="1000" dirty="0"/>
          </a:p>
          <a:p>
            <a:r>
              <a:rPr lang="en-IN" sz="1000" dirty="0"/>
              <a:t># Calculate stresses, bending moments, and shear forces using data from CSV</a:t>
            </a:r>
          </a:p>
          <a:p>
            <a:r>
              <a:rPr lang="en-IN" sz="1000" dirty="0"/>
              <a:t>data['Stress'] = </a:t>
            </a:r>
            <a:r>
              <a:rPr lang="en-IN" sz="1000" dirty="0" err="1"/>
              <a:t>calculate_stresses</a:t>
            </a:r>
            <a:r>
              <a:rPr lang="en-IN" sz="1000" dirty="0"/>
              <a:t>(data['Load'], data['</a:t>
            </a:r>
            <a:r>
              <a:rPr lang="en-IN" sz="1000" dirty="0" err="1"/>
              <a:t>Moment_of_Inertia</a:t>
            </a:r>
            <a:r>
              <a:rPr lang="en-IN" sz="1000" dirty="0"/>
              <a:t>'], data['</a:t>
            </a:r>
            <a:r>
              <a:rPr lang="en-IN" sz="1000" dirty="0" err="1"/>
              <a:t>Distance_from_Neutral_Axis</a:t>
            </a:r>
            <a:r>
              <a:rPr lang="en-IN" sz="1000" dirty="0"/>
              <a:t>'])</a:t>
            </a:r>
          </a:p>
          <a:p>
            <a:r>
              <a:rPr lang="en-IN" sz="1000" dirty="0"/>
              <a:t>data['</a:t>
            </a:r>
            <a:r>
              <a:rPr lang="en-IN" sz="1000" dirty="0" err="1"/>
              <a:t>Bending_Moment</a:t>
            </a:r>
            <a:r>
              <a:rPr lang="en-IN" sz="1000" dirty="0"/>
              <a:t>'] = </a:t>
            </a:r>
            <a:r>
              <a:rPr lang="en-IN" sz="1000" dirty="0" err="1"/>
              <a:t>calculate_bending_moments</a:t>
            </a:r>
            <a:r>
              <a:rPr lang="en-IN" sz="1000" dirty="0"/>
              <a:t>(data['Load'], data['Distance'])</a:t>
            </a:r>
          </a:p>
          <a:p>
            <a:r>
              <a:rPr lang="en-IN" sz="1000" dirty="0"/>
              <a:t>data['</a:t>
            </a:r>
            <a:r>
              <a:rPr lang="en-IN" sz="1000" dirty="0" err="1"/>
              <a:t>Shear_Force</a:t>
            </a:r>
            <a:r>
              <a:rPr lang="en-IN" sz="1000" dirty="0"/>
              <a:t>'] = </a:t>
            </a:r>
            <a:r>
              <a:rPr lang="en-IN" sz="1000" dirty="0" err="1"/>
              <a:t>calculate_shear_forces</a:t>
            </a:r>
            <a:r>
              <a:rPr lang="en-IN" sz="1000" dirty="0"/>
              <a:t>(data['Load'])</a:t>
            </a:r>
          </a:p>
          <a:p>
            <a:r>
              <a:rPr lang="en-IN" sz="1000" dirty="0"/>
              <a:t># Plot stress, bending moment, and shear force</a:t>
            </a:r>
          </a:p>
          <a:p>
            <a:r>
              <a:rPr lang="en-IN" sz="1000" dirty="0" err="1"/>
              <a:t>plt.figure</a:t>
            </a:r>
            <a:r>
              <a:rPr lang="en-IN" sz="1000" dirty="0"/>
              <a:t>(</a:t>
            </a:r>
            <a:r>
              <a:rPr lang="en-IN" sz="1000" dirty="0" err="1"/>
              <a:t>figsize</a:t>
            </a:r>
            <a:r>
              <a:rPr lang="en-IN" sz="1000" dirty="0"/>
              <a:t>=(15, 6))</a:t>
            </a:r>
          </a:p>
          <a:p>
            <a:r>
              <a:rPr lang="en-IN" sz="1000" dirty="0" err="1"/>
              <a:t>plt.subplot</a:t>
            </a:r>
            <a:r>
              <a:rPr lang="en-IN" sz="1000" dirty="0"/>
              <a:t>(1, 3, 1)</a:t>
            </a:r>
          </a:p>
          <a:p>
            <a:r>
              <a:rPr lang="en-IN" sz="1000" dirty="0" err="1"/>
              <a:t>plt.plot</a:t>
            </a:r>
            <a:r>
              <a:rPr lang="en-IN" sz="1000" dirty="0"/>
              <a:t>(data['Distance'], data['Stress'], label='Stress')</a:t>
            </a:r>
          </a:p>
          <a:p>
            <a:r>
              <a:rPr lang="en-IN" sz="1000" dirty="0" err="1"/>
              <a:t>plt.xlabel</a:t>
            </a:r>
            <a:r>
              <a:rPr lang="en-IN" sz="1000" dirty="0"/>
              <a:t>('Distance')</a:t>
            </a:r>
          </a:p>
          <a:p>
            <a:r>
              <a:rPr lang="en-IN" sz="1000" dirty="0" err="1"/>
              <a:t>plt.ylabel</a:t>
            </a:r>
            <a:r>
              <a:rPr lang="en-IN" sz="1000" dirty="0"/>
              <a:t>('Stress')</a:t>
            </a:r>
          </a:p>
          <a:p>
            <a:r>
              <a:rPr lang="en-IN" sz="1000" dirty="0" err="1"/>
              <a:t>plt.title</a:t>
            </a:r>
            <a:r>
              <a:rPr lang="en-IN" sz="1000" dirty="0"/>
              <a:t>('Stress Distribution')</a:t>
            </a:r>
          </a:p>
          <a:p>
            <a:r>
              <a:rPr lang="en-IN" sz="1000" dirty="0" err="1"/>
              <a:t>plt.grid</a:t>
            </a:r>
            <a:r>
              <a:rPr lang="en-IN" sz="1000" dirty="0"/>
              <a:t>(True)</a:t>
            </a:r>
          </a:p>
          <a:p>
            <a:r>
              <a:rPr lang="en-IN" sz="1000" dirty="0" err="1"/>
              <a:t>plt.subplot</a:t>
            </a:r>
            <a:r>
              <a:rPr lang="en-IN" sz="1000" dirty="0"/>
              <a:t>(1, 3, 2)</a:t>
            </a:r>
          </a:p>
          <a:p>
            <a:r>
              <a:rPr lang="en-IN" sz="1000" dirty="0" err="1"/>
              <a:t>plt.plot</a:t>
            </a:r>
            <a:r>
              <a:rPr lang="en-IN" sz="1000" dirty="0"/>
              <a:t>(data['Distance'], data['</a:t>
            </a:r>
            <a:r>
              <a:rPr lang="en-IN" sz="1000" dirty="0" err="1"/>
              <a:t>Bending_Moment</a:t>
            </a:r>
            <a:r>
              <a:rPr lang="en-IN" sz="1000" dirty="0"/>
              <a:t>'], label='Bending Moment')</a:t>
            </a:r>
          </a:p>
          <a:p>
            <a:r>
              <a:rPr lang="en-IN" sz="1000" dirty="0" err="1"/>
              <a:t>plt.xlabel</a:t>
            </a:r>
            <a:r>
              <a:rPr lang="en-IN" sz="1000" dirty="0"/>
              <a:t>('Distance')</a:t>
            </a:r>
          </a:p>
          <a:p>
            <a:r>
              <a:rPr lang="en-IN" sz="1000" dirty="0" err="1"/>
              <a:t>plt.ylabel</a:t>
            </a:r>
            <a:r>
              <a:rPr lang="en-IN" sz="1000" dirty="0"/>
              <a:t>('Bending Moment')</a:t>
            </a:r>
          </a:p>
          <a:p>
            <a:r>
              <a:rPr lang="en-IN" sz="1000" dirty="0" err="1"/>
              <a:t>plt.title</a:t>
            </a:r>
            <a:r>
              <a:rPr lang="en-IN" sz="1000" dirty="0"/>
              <a:t>('Bending Moment Distribution')</a:t>
            </a:r>
          </a:p>
          <a:p>
            <a:r>
              <a:rPr lang="en-IN" sz="1000" dirty="0" err="1"/>
              <a:t>plt.grid</a:t>
            </a:r>
            <a:r>
              <a:rPr lang="en-IN" sz="1000" dirty="0"/>
              <a:t>(True)</a:t>
            </a:r>
          </a:p>
          <a:p>
            <a:r>
              <a:rPr lang="en-IN" sz="1000" dirty="0" err="1"/>
              <a:t>plt.subplot</a:t>
            </a:r>
            <a:r>
              <a:rPr lang="en-IN" sz="1000" dirty="0"/>
              <a:t>(1, 3, 3)</a:t>
            </a:r>
          </a:p>
          <a:p>
            <a:r>
              <a:rPr lang="en-IN" sz="1000" dirty="0" err="1"/>
              <a:t>plt.plot</a:t>
            </a:r>
            <a:r>
              <a:rPr lang="en-IN" sz="1000" dirty="0"/>
              <a:t>(data['Distance'], data['</a:t>
            </a:r>
            <a:r>
              <a:rPr lang="en-IN" sz="1000" dirty="0" err="1"/>
              <a:t>Shear_Force</a:t>
            </a:r>
            <a:r>
              <a:rPr lang="en-IN" sz="1000" dirty="0"/>
              <a:t>'], label='Shear Force')</a:t>
            </a:r>
          </a:p>
          <a:p>
            <a:r>
              <a:rPr lang="en-IN" sz="1000" dirty="0" err="1"/>
              <a:t>plt.xlabel</a:t>
            </a:r>
            <a:r>
              <a:rPr lang="en-IN" sz="1000" dirty="0"/>
              <a:t>('Distance')</a:t>
            </a:r>
          </a:p>
          <a:p>
            <a:r>
              <a:rPr lang="en-IN" sz="1000" dirty="0" err="1"/>
              <a:t>plt.ylabel</a:t>
            </a:r>
            <a:r>
              <a:rPr lang="en-IN" sz="1000" dirty="0"/>
              <a:t>('Shear Force')</a:t>
            </a:r>
          </a:p>
          <a:p>
            <a:r>
              <a:rPr lang="en-IN" sz="1000" dirty="0" err="1"/>
              <a:t>plt.title</a:t>
            </a:r>
            <a:r>
              <a:rPr lang="en-IN" sz="1000" dirty="0"/>
              <a:t>('Shear Force Distribution')</a:t>
            </a:r>
          </a:p>
          <a:p>
            <a:r>
              <a:rPr lang="en-IN" sz="1000" dirty="0" err="1"/>
              <a:t>plt.grid</a:t>
            </a:r>
            <a:r>
              <a:rPr lang="en-IN" sz="1000" dirty="0"/>
              <a:t>(True)</a:t>
            </a:r>
          </a:p>
          <a:p>
            <a:endParaRPr lang="en-IN" sz="1000" dirty="0"/>
          </a:p>
          <a:p>
            <a:r>
              <a:rPr lang="en-IN" sz="1000" dirty="0" err="1"/>
              <a:t>plt.tight_layout</a:t>
            </a:r>
            <a:r>
              <a:rPr lang="en-IN" sz="1000" dirty="0"/>
              <a:t>()</a:t>
            </a:r>
          </a:p>
          <a:p>
            <a:r>
              <a:rPr lang="en-IN" sz="1000" dirty="0" err="1"/>
              <a:t>plt.show</a:t>
            </a:r>
            <a:r>
              <a:rPr lang="en-IN" sz="1000" dirty="0"/>
              <a:t>()</a:t>
            </a:r>
          </a:p>
        </p:txBody>
      </p:sp>
      <p:sp>
        <p:nvSpPr>
          <p:cNvPr id="8" name="Title 1">
            <a:extLst>
              <a:ext uri="{FF2B5EF4-FFF2-40B4-BE49-F238E27FC236}">
                <a16:creationId xmlns:a16="http://schemas.microsoft.com/office/drawing/2014/main" id="{808E6393-CD25-89B8-81EB-E9FD9AC72EE3}"/>
              </a:ext>
            </a:extLst>
          </p:cNvPr>
          <p:cNvSpPr>
            <a:spLocks noGrp="1"/>
          </p:cNvSpPr>
          <p:nvPr>
            <p:ph type="title"/>
          </p:nvPr>
        </p:nvSpPr>
        <p:spPr>
          <a:xfrm>
            <a:off x="248602" y="80011"/>
            <a:ext cx="2173606" cy="765810"/>
          </a:xfrm>
        </p:spPr>
        <p:txBody>
          <a:bodyPr>
            <a:normAutofit/>
          </a:bodyPr>
          <a:lstStyle/>
          <a:p>
            <a:pPr algn="ctr"/>
            <a:r>
              <a:rPr lang="en-IN" sz="3800" b="1" dirty="0">
                <a:ln>
                  <a:solidFill>
                    <a:schemeClr val="tx1"/>
                  </a:solidFill>
                </a:ln>
                <a:solidFill>
                  <a:schemeClr val="accent6">
                    <a:lumMod val="50000"/>
                  </a:schemeClr>
                </a:solidFill>
                <a:effectLst>
                  <a:glow rad="63500">
                    <a:schemeClr val="accent1">
                      <a:satMod val="175000"/>
                      <a:alpha val="40000"/>
                    </a:schemeClr>
                  </a:glow>
                </a:effectLst>
              </a:rPr>
              <a:t>AI CODE</a:t>
            </a:r>
          </a:p>
        </p:txBody>
      </p:sp>
    </p:spTree>
    <p:extLst>
      <p:ext uri="{BB962C8B-B14F-4D97-AF65-F5344CB8AC3E}">
        <p14:creationId xmlns:p14="http://schemas.microsoft.com/office/powerpoint/2010/main" val="23687946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3EDDCCA-EA79-50CB-A19C-B6EE5D4C4003}"/>
              </a:ext>
            </a:extLst>
          </p:cNvPr>
          <p:cNvSpPr txBox="1"/>
          <p:nvPr/>
        </p:nvSpPr>
        <p:spPr>
          <a:xfrm>
            <a:off x="145733" y="792182"/>
            <a:ext cx="6186488" cy="5940088"/>
          </a:xfrm>
          <a:prstGeom prst="rect">
            <a:avLst/>
          </a:prstGeom>
          <a:solidFill>
            <a:schemeClr val="accent6">
              <a:lumMod val="20000"/>
              <a:lumOff val="80000"/>
            </a:schemeClr>
          </a:solidFill>
          <a:ln>
            <a:solidFill>
              <a:schemeClr val="tx1"/>
            </a:solidFill>
          </a:ln>
        </p:spPr>
        <p:txBody>
          <a:bodyPr wrap="square">
            <a:spAutoFit/>
          </a:bodyPr>
          <a:lstStyle/>
          <a:p>
            <a:r>
              <a:rPr lang="en-IN" sz="1000"/>
              <a:t>import pandas as pd</a:t>
            </a:r>
          </a:p>
          <a:p>
            <a:r>
              <a:rPr lang="en-IN" sz="1000"/>
              <a:t>import matplotlib.pyplot as plt</a:t>
            </a:r>
          </a:p>
          <a:p>
            <a:r>
              <a:rPr lang="en-IN" sz="1000"/>
              <a:t># Load data from CSV file</a:t>
            </a:r>
          </a:p>
          <a:p>
            <a:r>
              <a:rPr lang="en-IN" sz="1000"/>
              <a:t>data = pd.read_csv("Weight_Analysis_data.csv")</a:t>
            </a:r>
          </a:p>
          <a:p>
            <a:r>
              <a:rPr lang="en-IN" sz="1000"/>
              <a:t># Define functions for weight estimation</a:t>
            </a:r>
          </a:p>
          <a:p>
            <a:r>
              <a:rPr lang="en-IN" sz="1000"/>
              <a:t>def estimate_weight_structural_materials(wing_area, wing_loading, material_density):</a:t>
            </a:r>
          </a:p>
          <a:p>
            <a:r>
              <a:rPr lang="en-IN" sz="1000"/>
              <a:t>    weight_structural_materials = wing_area * wing_loading / 9.81 * material_density</a:t>
            </a:r>
          </a:p>
          <a:p>
            <a:r>
              <a:rPr lang="en-IN" sz="1000"/>
              <a:t>    return weight_structural_materials</a:t>
            </a:r>
          </a:p>
          <a:p>
            <a:r>
              <a:rPr lang="en-IN" sz="1000"/>
              <a:t>def estimate_weight_propulsion_systems(propulsion_power):</a:t>
            </a:r>
          </a:p>
          <a:p>
            <a:r>
              <a:rPr lang="en-IN" sz="1000"/>
              <a:t>    weight_propulsion_systems = 0.1 * propulsion_power</a:t>
            </a:r>
          </a:p>
          <a:p>
            <a:r>
              <a:rPr lang="en-IN" sz="1000"/>
              <a:t>    return weight_propulsion_systems</a:t>
            </a:r>
          </a:p>
          <a:p>
            <a:r>
              <a:rPr lang="en-IN" sz="1000"/>
              <a:t>def estimate_weight_control_surfaces(control_surface_area, control_surface_density):</a:t>
            </a:r>
          </a:p>
          <a:p>
            <a:r>
              <a:rPr lang="en-IN" sz="1000"/>
              <a:t>    weight_control_surfaces = control_surface_area * control_surface_density</a:t>
            </a:r>
          </a:p>
          <a:p>
            <a:r>
              <a:rPr lang="en-IN" sz="1000"/>
              <a:t>    return weight_control_surfaces</a:t>
            </a:r>
          </a:p>
          <a:p>
            <a:r>
              <a:rPr lang="en-IN" sz="1000"/>
              <a:t>def estimate_weight_electronics(electronics_weight):</a:t>
            </a:r>
          </a:p>
          <a:p>
            <a:r>
              <a:rPr lang="en-IN" sz="1000"/>
              <a:t>    weight_electronics = electronics_weight</a:t>
            </a:r>
          </a:p>
          <a:p>
            <a:r>
              <a:rPr lang="en-IN" sz="1000"/>
              <a:t>    return weight_electronics</a:t>
            </a:r>
          </a:p>
          <a:p>
            <a:r>
              <a:rPr lang="en-IN" sz="1000"/>
              <a:t># Iterate over each row in the DataFrame</a:t>
            </a:r>
          </a:p>
          <a:p>
            <a:r>
              <a:rPr lang="en-IN" sz="1000"/>
              <a:t>for index, row in data.iterrows():</a:t>
            </a:r>
          </a:p>
          <a:p>
            <a:r>
              <a:rPr lang="en-IN" sz="1000"/>
              <a:t>    # Extract data from the current row</a:t>
            </a:r>
          </a:p>
          <a:p>
            <a:r>
              <a:rPr lang="en-IN" sz="1000"/>
              <a:t>    wing_area = row['Wing_Area']</a:t>
            </a:r>
          </a:p>
          <a:p>
            <a:r>
              <a:rPr lang="en-IN" sz="1000"/>
              <a:t>    wing_loading = row['Wing_Loading']</a:t>
            </a:r>
          </a:p>
          <a:p>
            <a:r>
              <a:rPr lang="en-IN" sz="1000"/>
              <a:t>    material_density = row['Material_Density']</a:t>
            </a:r>
          </a:p>
          <a:p>
            <a:r>
              <a:rPr lang="en-IN" sz="1000"/>
              <a:t>    propulsion_power = row['Propulsion_Power']</a:t>
            </a:r>
          </a:p>
          <a:p>
            <a:r>
              <a:rPr lang="en-IN" sz="1000"/>
              <a:t>    control_surface_area = row['Control_Surface_Area']</a:t>
            </a:r>
          </a:p>
          <a:p>
            <a:r>
              <a:rPr lang="en-IN" sz="1000"/>
              <a:t>    control_surface_density = row['Control_Surface_Density']</a:t>
            </a:r>
          </a:p>
          <a:p>
            <a:r>
              <a:rPr lang="en-IN" sz="1000"/>
              <a:t>    electronics_weight = row['Electronics_Weight']</a:t>
            </a:r>
          </a:p>
          <a:p>
            <a:r>
              <a:rPr lang="en-IN" sz="1000"/>
              <a:t>    # Estimate weights</a:t>
            </a:r>
          </a:p>
          <a:p>
            <a:r>
              <a:rPr lang="en-IN" sz="1000"/>
              <a:t>    weight_structural_materials = estimate_weight_structural_materials(wing_area, wing_loading, material_density)</a:t>
            </a:r>
          </a:p>
          <a:p>
            <a:r>
              <a:rPr lang="en-IN" sz="1000"/>
              <a:t>    weight_propulsion_systems = estimate_weight_propulsion_systems(propulsion_power)</a:t>
            </a:r>
          </a:p>
          <a:p>
            <a:r>
              <a:rPr lang="en-IN" sz="1000"/>
              <a:t>    weight_control_surfaces = estimate_weight_control_surfaces(control_surface_area, control_surface_density)</a:t>
            </a:r>
          </a:p>
          <a:p>
            <a:r>
              <a:rPr lang="en-IN" sz="1000"/>
              <a:t>    weight_electronics = estimate_weight_electronics(electronics_weight)</a:t>
            </a:r>
          </a:p>
          <a:p>
            <a:r>
              <a:rPr lang="en-IN" sz="1000"/>
              <a:t>    # Total weight estimation</a:t>
            </a:r>
          </a:p>
          <a:p>
            <a:r>
              <a:rPr lang="en-IN" sz="1000"/>
              <a:t>    total_weight = (weight_structural_materials +</a:t>
            </a:r>
          </a:p>
          <a:p>
            <a:r>
              <a:rPr lang="en-IN" sz="1000"/>
              <a:t>                    weight_propulsion_systems +</a:t>
            </a:r>
          </a:p>
          <a:p>
            <a:r>
              <a:rPr lang="en-IN" sz="1000"/>
              <a:t>                    weight_control_surfaces +</a:t>
            </a:r>
          </a:p>
          <a:p>
            <a:r>
              <a:rPr lang="en-IN" sz="1000"/>
              <a:t>                    weight_electronics)</a:t>
            </a:r>
          </a:p>
          <a:p>
            <a:endParaRPr lang="en-IN" sz="1000" dirty="0"/>
          </a:p>
        </p:txBody>
      </p:sp>
      <p:sp>
        <p:nvSpPr>
          <p:cNvPr id="7" name="TextBox 6">
            <a:extLst>
              <a:ext uri="{FF2B5EF4-FFF2-40B4-BE49-F238E27FC236}">
                <a16:creationId xmlns:a16="http://schemas.microsoft.com/office/drawing/2014/main" id="{63951CE2-E6E2-3A8C-C38D-3ACE08EED0AA}"/>
              </a:ext>
            </a:extLst>
          </p:cNvPr>
          <p:cNvSpPr txBox="1"/>
          <p:nvPr/>
        </p:nvSpPr>
        <p:spPr>
          <a:xfrm>
            <a:off x="6332221" y="792182"/>
            <a:ext cx="5714046" cy="4093428"/>
          </a:xfrm>
          <a:prstGeom prst="rect">
            <a:avLst/>
          </a:prstGeom>
          <a:solidFill>
            <a:schemeClr val="accent6">
              <a:lumMod val="20000"/>
              <a:lumOff val="80000"/>
            </a:schemeClr>
          </a:solidFill>
          <a:ln>
            <a:solidFill>
              <a:schemeClr val="tx1"/>
            </a:solidFill>
          </a:ln>
        </p:spPr>
        <p:txBody>
          <a:bodyPr wrap="square">
            <a:spAutoFit/>
          </a:bodyPr>
          <a:lstStyle/>
          <a:p>
            <a:r>
              <a:rPr lang="en-IN" sz="1000" dirty="0"/>
              <a:t> # Print the estimated weights for the current dataset</a:t>
            </a:r>
          </a:p>
          <a:p>
            <a:r>
              <a:rPr lang="en-IN" sz="1000" dirty="0"/>
              <a:t>    print(</a:t>
            </a:r>
            <a:r>
              <a:rPr lang="en-IN" sz="1000" dirty="0" err="1"/>
              <a:t>f"Dataset</a:t>
            </a:r>
            <a:r>
              <a:rPr lang="en-IN" sz="1000" dirty="0"/>
              <a:t> {index + 1}:")</a:t>
            </a:r>
          </a:p>
          <a:p>
            <a:r>
              <a:rPr lang="en-IN" sz="1000" dirty="0"/>
              <a:t>    print("Estimated Weight of Structural Materials:", </a:t>
            </a:r>
            <a:r>
              <a:rPr lang="en-IN" sz="1000" dirty="0" err="1"/>
              <a:t>weight_structural_materials</a:t>
            </a:r>
            <a:r>
              <a:rPr lang="en-IN" sz="1000" dirty="0"/>
              <a:t>, "g")</a:t>
            </a:r>
          </a:p>
          <a:p>
            <a:r>
              <a:rPr lang="en-IN" sz="1000" dirty="0"/>
              <a:t>    print("Estimated Weight of Propulsion Systems:", </a:t>
            </a:r>
            <a:r>
              <a:rPr lang="en-IN" sz="1000" dirty="0" err="1"/>
              <a:t>weight_propulsion_systems</a:t>
            </a:r>
            <a:r>
              <a:rPr lang="en-IN" sz="1000" dirty="0"/>
              <a:t>, "g")</a:t>
            </a:r>
          </a:p>
          <a:p>
            <a:r>
              <a:rPr lang="en-IN" sz="1000" dirty="0"/>
              <a:t>    print("Estimated Weight of Control Surfaces:", </a:t>
            </a:r>
            <a:r>
              <a:rPr lang="en-IN" sz="1000" dirty="0" err="1"/>
              <a:t>weight_control_surfaces</a:t>
            </a:r>
            <a:r>
              <a:rPr lang="en-IN" sz="1000" dirty="0"/>
              <a:t>, "g")</a:t>
            </a:r>
          </a:p>
          <a:p>
            <a:r>
              <a:rPr lang="en-IN" sz="1000" dirty="0"/>
              <a:t>    print("Estimated Weight of Electronics:", </a:t>
            </a:r>
            <a:r>
              <a:rPr lang="en-IN" sz="1000" dirty="0" err="1"/>
              <a:t>weight_electronics</a:t>
            </a:r>
            <a:r>
              <a:rPr lang="en-IN" sz="1000" dirty="0"/>
              <a:t>, "g")</a:t>
            </a:r>
          </a:p>
          <a:p>
            <a:r>
              <a:rPr lang="en-IN" sz="1000" dirty="0"/>
              <a:t>    print("Total Estimated Weight of Wing:", </a:t>
            </a:r>
            <a:r>
              <a:rPr lang="en-IN" sz="1000" dirty="0" err="1"/>
              <a:t>total_weight</a:t>
            </a:r>
            <a:r>
              <a:rPr lang="en-IN" sz="1000" dirty="0"/>
              <a:t>, "g")</a:t>
            </a:r>
          </a:p>
          <a:p>
            <a:r>
              <a:rPr lang="en-IN" sz="1000" dirty="0"/>
              <a:t>    # Plotting</a:t>
            </a:r>
          </a:p>
          <a:p>
            <a:r>
              <a:rPr lang="en-IN" sz="1000" dirty="0"/>
              <a:t>    </a:t>
            </a:r>
            <a:r>
              <a:rPr lang="en-IN" sz="1000" dirty="0" err="1"/>
              <a:t>plt.figure</a:t>
            </a:r>
            <a:r>
              <a:rPr lang="en-IN" sz="1000" dirty="0"/>
              <a:t>(</a:t>
            </a:r>
            <a:r>
              <a:rPr lang="en-IN" sz="1000" dirty="0" err="1"/>
              <a:t>figsize</a:t>
            </a:r>
            <a:r>
              <a:rPr lang="en-IN" sz="1000" dirty="0"/>
              <a:t>=(15, 6))</a:t>
            </a:r>
          </a:p>
          <a:p>
            <a:r>
              <a:rPr lang="en-IN" sz="1000" dirty="0"/>
              <a:t>    </a:t>
            </a:r>
            <a:r>
              <a:rPr lang="en-IN" sz="1000" dirty="0" err="1"/>
              <a:t>plt.subplot</a:t>
            </a:r>
            <a:r>
              <a:rPr lang="en-IN" sz="1000" dirty="0"/>
              <a:t>(1, 2, 1)</a:t>
            </a:r>
          </a:p>
          <a:p>
            <a:r>
              <a:rPr lang="en-IN" sz="1000" dirty="0"/>
              <a:t>    </a:t>
            </a:r>
            <a:r>
              <a:rPr lang="en-IN" sz="1000" dirty="0" err="1"/>
              <a:t>plt.bar</a:t>
            </a:r>
            <a:r>
              <a:rPr lang="en-IN" sz="1000" dirty="0"/>
              <a:t>(['Structural Materials', 'Propulsion Systems', 'Control Surfaces', 'Electronics'], </a:t>
            </a:r>
          </a:p>
          <a:p>
            <a:r>
              <a:rPr lang="en-IN" sz="1000" dirty="0"/>
              <a:t>            [</a:t>
            </a:r>
            <a:r>
              <a:rPr lang="en-IN" sz="1000" dirty="0" err="1"/>
              <a:t>weight_structural_materials</a:t>
            </a:r>
            <a:r>
              <a:rPr lang="en-IN" sz="1000" dirty="0"/>
              <a:t>, </a:t>
            </a:r>
            <a:r>
              <a:rPr lang="en-IN" sz="1000" dirty="0" err="1"/>
              <a:t>weight_propulsion_systems</a:t>
            </a:r>
            <a:r>
              <a:rPr lang="en-IN" sz="1000" dirty="0"/>
              <a:t>, </a:t>
            </a:r>
            <a:r>
              <a:rPr lang="en-IN" sz="1000" dirty="0" err="1"/>
              <a:t>weight_control_surfaces</a:t>
            </a:r>
            <a:r>
              <a:rPr lang="en-IN" sz="1000" dirty="0"/>
              <a:t>, </a:t>
            </a:r>
            <a:r>
              <a:rPr lang="en-IN" sz="1000" dirty="0" err="1"/>
              <a:t>weight_electronics</a:t>
            </a:r>
            <a:r>
              <a:rPr lang="en-IN" sz="1000" dirty="0"/>
              <a:t>])</a:t>
            </a:r>
          </a:p>
          <a:p>
            <a:r>
              <a:rPr lang="en-IN" sz="1000" dirty="0"/>
              <a:t>    </a:t>
            </a:r>
            <a:r>
              <a:rPr lang="en-IN" sz="1000" dirty="0" err="1"/>
              <a:t>plt.xlabel</a:t>
            </a:r>
            <a:r>
              <a:rPr lang="en-IN" sz="1000" dirty="0"/>
              <a:t>('Component')</a:t>
            </a:r>
          </a:p>
          <a:p>
            <a:r>
              <a:rPr lang="en-IN" sz="1000" dirty="0"/>
              <a:t>    </a:t>
            </a:r>
            <a:r>
              <a:rPr lang="en-IN" sz="1000" dirty="0" err="1"/>
              <a:t>plt.ylabel</a:t>
            </a:r>
            <a:r>
              <a:rPr lang="en-IN" sz="1000" dirty="0"/>
              <a:t>('Weight (g)')</a:t>
            </a:r>
          </a:p>
          <a:p>
            <a:r>
              <a:rPr lang="en-IN" sz="1000" dirty="0"/>
              <a:t>    </a:t>
            </a:r>
            <a:r>
              <a:rPr lang="en-IN" sz="1000" dirty="0" err="1"/>
              <a:t>plt.title</a:t>
            </a:r>
            <a:r>
              <a:rPr lang="en-IN" sz="1000" dirty="0"/>
              <a:t>('Weight Distribution')</a:t>
            </a:r>
          </a:p>
          <a:p>
            <a:r>
              <a:rPr lang="en-IN" sz="1000" dirty="0"/>
              <a:t>    </a:t>
            </a:r>
            <a:r>
              <a:rPr lang="en-IN" sz="1000" dirty="0" err="1"/>
              <a:t>plt.grid</a:t>
            </a:r>
            <a:r>
              <a:rPr lang="en-IN" sz="1000" dirty="0"/>
              <a:t>(True)</a:t>
            </a:r>
          </a:p>
          <a:p>
            <a:r>
              <a:rPr lang="en-IN" sz="1000" dirty="0"/>
              <a:t>    </a:t>
            </a:r>
            <a:r>
              <a:rPr lang="en-IN" sz="1000" dirty="0" err="1"/>
              <a:t>plt.subplot</a:t>
            </a:r>
            <a:r>
              <a:rPr lang="en-IN" sz="1000" dirty="0"/>
              <a:t>(1, 2, 2)</a:t>
            </a:r>
          </a:p>
          <a:p>
            <a:r>
              <a:rPr lang="en-IN" sz="1000" dirty="0"/>
              <a:t>    </a:t>
            </a:r>
            <a:r>
              <a:rPr lang="en-IN" sz="1000" dirty="0" err="1"/>
              <a:t>plt.pie</a:t>
            </a:r>
            <a:r>
              <a:rPr lang="en-IN" sz="1000" dirty="0"/>
              <a:t>([</a:t>
            </a:r>
            <a:r>
              <a:rPr lang="en-IN" sz="1000" dirty="0" err="1"/>
              <a:t>weight_structural_materials</a:t>
            </a:r>
            <a:r>
              <a:rPr lang="en-IN" sz="1000" dirty="0"/>
              <a:t>, </a:t>
            </a:r>
            <a:r>
              <a:rPr lang="en-IN" sz="1000" dirty="0" err="1"/>
              <a:t>weight_propulsion_systems</a:t>
            </a:r>
            <a:r>
              <a:rPr lang="en-IN" sz="1000" dirty="0"/>
              <a:t>, </a:t>
            </a:r>
            <a:r>
              <a:rPr lang="en-IN" sz="1000" dirty="0" err="1"/>
              <a:t>weight_control_surfaces</a:t>
            </a:r>
            <a:r>
              <a:rPr lang="en-IN" sz="1000" dirty="0"/>
              <a:t>, </a:t>
            </a:r>
            <a:r>
              <a:rPr lang="en-IN" sz="1000" dirty="0" err="1"/>
              <a:t>weight_electronics</a:t>
            </a:r>
            <a:r>
              <a:rPr lang="en-IN" sz="1000" dirty="0"/>
              <a:t>], </a:t>
            </a:r>
          </a:p>
          <a:p>
            <a:r>
              <a:rPr lang="en-IN" sz="1000" dirty="0"/>
              <a:t>            labels=['Structural Materials', 'Propulsion Systems', 'Control Surfaces', 'Electronics'], </a:t>
            </a:r>
            <a:r>
              <a:rPr lang="en-IN" sz="1000" dirty="0" err="1"/>
              <a:t>autopct</a:t>
            </a:r>
            <a:r>
              <a:rPr lang="en-IN" sz="1000" dirty="0"/>
              <a:t>='%1.1f%%')</a:t>
            </a:r>
          </a:p>
          <a:p>
            <a:r>
              <a:rPr lang="en-IN" sz="1000" dirty="0"/>
              <a:t>    </a:t>
            </a:r>
            <a:r>
              <a:rPr lang="en-IN" sz="1000" dirty="0" err="1"/>
              <a:t>plt.title</a:t>
            </a:r>
            <a:r>
              <a:rPr lang="en-IN" sz="1000" dirty="0"/>
              <a:t>('Weight Distribution')</a:t>
            </a:r>
          </a:p>
          <a:p>
            <a:r>
              <a:rPr lang="en-IN" sz="1000" dirty="0"/>
              <a:t>    </a:t>
            </a:r>
            <a:r>
              <a:rPr lang="en-IN" sz="1000" dirty="0" err="1"/>
              <a:t>plt.axis</a:t>
            </a:r>
            <a:r>
              <a:rPr lang="en-IN" sz="1000" dirty="0"/>
              <a:t>('equal')</a:t>
            </a:r>
          </a:p>
          <a:p>
            <a:r>
              <a:rPr lang="en-IN" sz="1000" dirty="0"/>
              <a:t>    </a:t>
            </a:r>
            <a:r>
              <a:rPr lang="en-IN" sz="1000" dirty="0" err="1"/>
              <a:t>plt.tight_layout</a:t>
            </a:r>
            <a:r>
              <a:rPr lang="en-IN" sz="1000" dirty="0"/>
              <a:t>()</a:t>
            </a:r>
          </a:p>
          <a:p>
            <a:r>
              <a:rPr lang="en-IN" sz="1000" dirty="0"/>
              <a:t>    </a:t>
            </a:r>
            <a:r>
              <a:rPr lang="en-IN" sz="1000" dirty="0" err="1"/>
              <a:t>plt.show</a:t>
            </a:r>
            <a:r>
              <a:rPr lang="en-IN" sz="1000" dirty="0"/>
              <a:t>()</a:t>
            </a:r>
          </a:p>
        </p:txBody>
      </p:sp>
      <p:sp>
        <p:nvSpPr>
          <p:cNvPr id="8" name="Title 1">
            <a:extLst>
              <a:ext uri="{FF2B5EF4-FFF2-40B4-BE49-F238E27FC236}">
                <a16:creationId xmlns:a16="http://schemas.microsoft.com/office/drawing/2014/main" id="{E6BE60CC-E092-57DF-6A91-85ABFEEA0A5D}"/>
              </a:ext>
            </a:extLst>
          </p:cNvPr>
          <p:cNvSpPr>
            <a:spLocks noGrp="1"/>
          </p:cNvSpPr>
          <p:nvPr>
            <p:ph type="title"/>
          </p:nvPr>
        </p:nvSpPr>
        <p:spPr>
          <a:xfrm>
            <a:off x="145733" y="0"/>
            <a:ext cx="2173606" cy="765810"/>
          </a:xfrm>
        </p:spPr>
        <p:txBody>
          <a:bodyPr>
            <a:normAutofit/>
          </a:bodyPr>
          <a:lstStyle/>
          <a:p>
            <a:pPr algn="ctr"/>
            <a:r>
              <a:rPr lang="en-IN" sz="3800" b="1" dirty="0">
                <a:ln>
                  <a:solidFill>
                    <a:schemeClr val="tx1"/>
                  </a:solidFill>
                </a:ln>
                <a:solidFill>
                  <a:schemeClr val="accent6">
                    <a:lumMod val="50000"/>
                  </a:schemeClr>
                </a:solidFill>
                <a:effectLst>
                  <a:glow rad="63500">
                    <a:schemeClr val="accent1">
                      <a:satMod val="175000"/>
                      <a:alpha val="40000"/>
                    </a:schemeClr>
                  </a:glow>
                </a:effectLst>
              </a:rPr>
              <a:t>AI CODE</a:t>
            </a:r>
          </a:p>
        </p:txBody>
      </p:sp>
    </p:spTree>
    <p:extLst>
      <p:ext uri="{BB962C8B-B14F-4D97-AF65-F5344CB8AC3E}">
        <p14:creationId xmlns:p14="http://schemas.microsoft.com/office/powerpoint/2010/main" val="38481661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3357C368-8AD0-2415-4CAE-8082956A319B}"/>
              </a:ext>
            </a:extLst>
          </p:cNvPr>
          <p:cNvSpPr>
            <a:spLocks noGrp="1"/>
          </p:cNvSpPr>
          <p:nvPr>
            <p:ph type="title"/>
          </p:nvPr>
        </p:nvSpPr>
        <p:spPr>
          <a:xfrm>
            <a:off x="0" y="15765"/>
            <a:ext cx="11821668" cy="1325563"/>
          </a:xfrm>
        </p:spPr>
        <p:txBody>
          <a:bodyPr>
            <a:normAutofit/>
          </a:bodyPr>
          <a:lstStyle/>
          <a:p>
            <a:pPr algn="ctr"/>
            <a:r>
              <a:rPr lang="en-IN" sz="4000" b="1" dirty="0">
                <a:latin typeface="Algerian" panose="04020705040A02060702" pitchFamily="82" charset="0"/>
              </a:rPr>
              <a:t>Input data for ai model – csv files</a:t>
            </a:r>
          </a:p>
        </p:txBody>
      </p:sp>
      <p:pic>
        <p:nvPicPr>
          <p:cNvPr id="8" name="Picture 7">
            <a:extLst>
              <a:ext uri="{FF2B5EF4-FFF2-40B4-BE49-F238E27FC236}">
                <a16:creationId xmlns:a16="http://schemas.microsoft.com/office/drawing/2014/main" id="{8CA8002D-F549-E612-7A83-4F38E0F0E9F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0332" y="1341328"/>
            <a:ext cx="4433316" cy="5071664"/>
          </a:xfrm>
          <a:prstGeom prst="rect">
            <a:avLst/>
          </a:prstGeom>
        </p:spPr>
      </p:pic>
      <p:pic>
        <p:nvPicPr>
          <p:cNvPr id="10" name="Picture 9">
            <a:extLst>
              <a:ext uri="{FF2B5EF4-FFF2-40B4-BE49-F238E27FC236}">
                <a16:creationId xmlns:a16="http://schemas.microsoft.com/office/drawing/2014/main" id="{65D34834-A54E-C810-A710-1757AA034EF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24452" y="1115776"/>
            <a:ext cx="5297216" cy="5297216"/>
          </a:xfrm>
          <a:prstGeom prst="rect">
            <a:avLst/>
          </a:prstGeom>
        </p:spPr>
      </p:pic>
    </p:spTree>
    <p:extLst>
      <p:ext uri="{BB962C8B-B14F-4D97-AF65-F5344CB8AC3E}">
        <p14:creationId xmlns:p14="http://schemas.microsoft.com/office/powerpoint/2010/main" val="6484027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2ED5352A-34F4-6300-B3ED-BE7A8D710798}"/>
              </a:ext>
            </a:extLst>
          </p:cNvPr>
          <p:cNvSpPr>
            <a:spLocks noGrp="1"/>
          </p:cNvSpPr>
          <p:nvPr>
            <p:ph type="title"/>
          </p:nvPr>
        </p:nvSpPr>
        <p:spPr>
          <a:xfrm>
            <a:off x="0" y="15765"/>
            <a:ext cx="11821668" cy="1325563"/>
          </a:xfrm>
        </p:spPr>
        <p:txBody>
          <a:bodyPr>
            <a:normAutofit/>
          </a:bodyPr>
          <a:lstStyle/>
          <a:p>
            <a:pPr algn="ctr"/>
            <a:r>
              <a:rPr lang="en-IN" sz="4000" b="1" dirty="0">
                <a:latin typeface="Algerian" panose="04020705040A02060702" pitchFamily="82" charset="0"/>
              </a:rPr>
              <a:t>Results – Ai model</a:t>
            </a:r>
          </a:p>
        </p:txBody>
      </p:sp>
      <p:pic>
        <p:nvPicPr>
          <p:cNvPr id="6" name="Picture 5">
            <a:extLst>
              <a:ext uri="{FF2B5EF4-FFF2-40B4-BE49-F238E27FC236}">
                <a16:creationId xmlns:a16="http://schemas.microsoft.com/office/drawing/2014/main" id="{164C41FA-79B6-4973-67C1-F7288FABD3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8234" y="1158447"/>
            <a:ext cx="4733544" cy="5418267"/>
          </a:xfrm>
          <a:prstGeom prst="rect">
            <a:avLst/>
          </a:prstGeom>
        </p:spPr>
      </p:pic>
      <p:pic>
        <p:nvPicPr>
          <p:cNvPr id="8" name="Picture 7">
            <a:extLst>
              <a:ext uri="{FF2B5EF4-FFF2-40B4-BE49-F238E27FC236}">
                <a16:creationId xmlns:a16="http://schemas.microsoft.com/office/drawing/2014/main" id="{60343324-81A1-AFB9-0D70-587611797E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30012" y="1158448"/>
            <a:ext cx="6286897" cy="3535472"/>
          </a:xfrm>
          <a:prstGeom prst="rect">
            <a:avLst/>
          </a:prstGeom>
        </p:spPr>
      </p:pic>
      <p:sp>
        <p:nvSpPr>
          <p:cNvPr id="10" name="TextBox 9">
            <a:extLst>
              <a:ext uri="{FF2B5EF4-FFF2-40B4-BE49-F238E27FC236}">
                <a16:creationId xmlns:a16="http://schemas.microsoft.com/office/drawing/2014/main" id="{1CDAE8DD-2993-A2A8-592F-967D141B743C}"/>
              </a:ext>
            </a:extLst>
          </p:cNvPr>
          <p:cNvSpPr txBox="1"/>
          <p:nvPr/>
        </p:nvSpPr>
        <p:spPr>
          <a:xfrm>
            <a:off x="8129778" y="4822389"/>
            <a:ext cx="3713988" cy="1754326"/>
          </a:xfrm>
          <a:prstGeom prst="rect">
            <a:avLst/>
          </a:prstGeom>
          <a:noFill/>
          <a:ln w="38100">
            <a:solidFill>
              <a:schemeClr val="accent4">
                <a:lumMod val="75000"/>
              </a:schemeClr>
            </a:solidFill>
          </a:ln>
        </p:spPr>
        <p:txBody>
          <a:bodyPr wrap="square">
            <a:spAutoFit/>
          </a:bodyPr>
          <a:lstStyle/>
          <a:p>
            <a:r>
              <a:rPr lang="en-IN" b="1" dirty="0"/>
              <a:t>1. Lift and Drag Calculation</a:t>
            </a:r>
          </a:p>
          <a:p>
            <a:r>
              <a:rPr lang="en-IN" b="1" dirty="0"/>
              <a:t>2. Structural Analysis</a:t>
            </a:r>
          </a:p>
          <a:p>
            <a:r>
              <a:rPr lang="en-IN" b="1" dirty="0"/>
              <a:t>3. Weight Estimation</a:t>
            </a:r>
          </a:p>
          <a:p>
            <a:r>
              <a:rPr lang="en-IN" b="1" dirty="0"/>
              <a:t>4. Power system Sizing</a:t>
            </a:r>
          </a:p>
          <a:p>
            <a:r>
              <a:rPr lang="en-IN" b="1" dirty="0"/>
              <a:t>5. Control System Dynamics</a:t>
            </a:r>
          </a:p>
          <a:p>
            <a:r>
              <a:rPr lang="en-IN" b="1" dirty="0"/>
              <a:t>6. Flight Performance prediction</a:t>
            </a:r>
          </a:p>
        </p:txBody>
      </p:sp>
      <p:pic>
        <p:nvPicPr>
          <p:cNvPr id="12" name="Picture 11">
            <a:extLst>
              <a:ext uri="{FF2B5EF4-FFF2-40B4-BE49-F238E27FC236}">
                <a16:creationId xmlns:a16="http://schemas.microsoft.com/office/drawing/2014/main" id="{53EFC0DE-7188-BF97-874D-F4A348FAF66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30012" y="4993454"/>
            <a:ext cx="2241280" cy="1583260"/>
          </a:xfrm>
          <a:prstGeom prst="rect">
            <a:avLst/>
          </a:prstGeom>
        </p:spPr>
      </p:pic>
    </p:spTree>
    <p:extLst>
      <p:ext uri="{BB962C8B-B14F-4D97-AF65-F5344CB8AC3E}">
        <p14:creationId xmlns:p14="http://schemas.microsoft.com/office/powerpoint/2010/main" val="27210730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173982B3-80BE-B5C8-877C-890738AF7634}"/>
              </a:ext>
            </a:extLst>
          </p:cNvPr>
          <p:cNvSpPr>
            <a:spLocks noGrp="1"/>
          </p:cNvSpPr>
          <p:nvPr>
            <p:ph type="title"/>
          </p:nvPr>
        </p:nvSpPr>
        <p:spPr>
          <a:xfrm>
            <a:off x="2373630" y="138212"/>
            <a:ext cx="7444740" cy="739612"/>
          </a:xfrm>
        </p:spPr>
        <p:txBody>
          <a:bodyPr>
            <a:normAutofit/>
          </a:bodyPr>
          <a:lstStyle/>
          <a:p>
            <a:pPr algn="ctr"/>
            <a:r>
              <a:rPr lang="en-IN" sz="3200" b="1" dirty="0">
                <a:latin typeface="Algerian" panose="04020705040A02060702" pitchFamily="82" charset="0"/>
              </a:rPr>
              <a:t>Results – Analysis in xflr5</a:t>
            </a:r>
          </a:p>
        </p:txBody>
      </p:sp>
      <p:pic>
        <p:nvPicPr>
          <p:cNvPr id="8" name="Picture 7">
            <a:extLst>
              <a:ext uri="{FF2B5EF4-FFF2-40B4-BE49-F238E27FC236}">
                <a16:creationId xmlns:a16="http://schemas.microsoft.com/office/drawing/2014/main" id="{9731BD20-E6D0-45CF-9A49-54A1D4508BB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3429000"/>
            <a:ext cx="5875401" cy="3303300"/>
          </a:xfrm>
          <a:prstGeom prst="rect">
            <a:avLst/>
          </a:prstGeom>
        </p:spPr>
      </p:pic>
      <p:pic>
        <p:nvPicPr>
          <p:cNvPr id="9" name="Picture 8">
            <a:extLst>
              <a:ext uri="{FF2B5EF4-FFF2-40B4-BE49-F238E27FC236}">
                <a16:creationId xmlns:a16="http://schemas.microsoft.com/office/drawing/2014/main" id="{131749AE-69BF-ADF5-2906-A76AF136F5E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0599" y="877824"/>
            <a:ext cx="7444740" cy="3996905"/>
          </a:xfrm>
          <a:prstGeom prst="rect">
            <a:avLst/>
          </a:prstGeom>
        </p:spPr>
      </p:pic>
    </p:spTree>
    <p:extLst>
      <p:ext uri="{BB962C8B-B14F-4D97-AF65-F5344CB8AC3E}">
        <p14:creationId xmlns:p14="http://schemas.microsoft.com/office/powerpoint/2010/main" val="40125638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2B5F70CD-24C8-CA71-04D1-43A7845CEFDE}"/>
              </a:ext>
            </a:extLst>
          </p:cNvPr>
          <p:cNvSpPr txBox="1"/>
          <p:nvPr/>
        </p:nvSpPr>
        <p:spPr>
          <a:xfrm>
            <a:off x="1304802" y="1335840"/>
            <a:ext cx="5278878" cy="4801314"/>
          </a:xfrm>
          <a:prstGeom prst="rect">
            <a:avLst/>
          </a:prstGeom>
          <a:noFill/>
          <a:ln w="38100">
            <a:solidFill>
              <a:srgbClr val="7030A0"/>
            </a:solidFill>
          </a:ln>
        </p:spPr>
        <p:txBody>
          <a:bodyPr wrap="square">
            <a:spAutoFit/>
          </a:bodyPr>
          <a:lstStyle/>
          <a:p>
            <a:r>
              <a:rPr lang="en-US" b="1" dirty="0"/>
              <a:t>Wing Loading(WL):</a:t>
            </a:r>
          </a:p>
          <a:p>
            <a:endParaRPr lang="en-US" dirty="0"/>
          </a:p>
          <a:p>
            <a:r>
              <a:rPr lang="en-US" dirty="0"/>
              <a:t>WL = (W)/(S)</a:t>
            </a:r>
          </a:p>
          <a:p>
            <a:r>
              <a:rPr lang="en-US" dirty="0"/>
              <a:t>Where;</a:t>
            </a:r>
          </a:p>
          <a:p>
            <a:r>
              <a:rPr lang="en-US" dirty="0"/>
              <a:t>W = Weight of the Aircraft (kg) </a:t>
            </a:r>
          </a:p>
          <a:p>
            <a:r>
              <a:rPr lang="en-US" dirty="0"/>
              <a:t>S = Wing Area (m^2)</a:t>
            </a:r>
          </a:p>
          <a:p>
            <a:r>
              <a:rPr lang="en-US" dirty="0"/>
              <a:t>WL = 9/0.38 </a:t>
            </a:r>
          </a:p>
          <a:p>
            <a:r>
              <a:rPr lang="en-US" dirty="0"/>
              <a:t>WL= 23.68 kg/m^2</a:t>
            </a:r>
          </a:p>
          <a:p>
            <a:endParaRPr lang="en-US" dirty="0"/>
          </a:p>
          <a:p>
            <a:r>
              <a:rPr lang="en-US" b="1" dirty="0"/>
              <a:t>Stall Speed (Vs):</a:t>
            </a:r>
          </a:p>
          <a:p>
            <a:endParaRPr lang="en-US" dirty="0"/>
          </a:p>
          <a:p>
            <a:r>
              <a:rPr lang="en-US" dirty="0"/>
              <a:t>Vs = </a:t>
            </a:r>
            <a:r>
              <a:rPr lang="en-US" dirty="0" err="1"/>
              <a:t>sqrt</a:t>
            </a:r>
            <a:r>
              <a:rPr lang="en-US" dirty="0"/>
              <a:t> [(2 x W)/ (density x S x </a:t>
            </a:r>
            <a:r>
              <a:rPr lang="en-US" dirty="0" err="1"/>
              <a:t>CLmax</a:t>
            </a:r>
            <a:r>
              <a:rPr lang="en-US" dirty="0"/>
              <a:t>)] </a:t>
            </a:r>
          </a:p>
          <a:p>
            <a:r>
              <a:rPr lang="en-US" dirty="0"/>
              <a:t>Where;</a:t>
            </a:r>
          </a:p>
          <a:p>
            <a:r>
              <a:rPr lang="en-US" dirty="0"/>
              <a:t>W = Weight of the plane</a:t>
            </a:r>
          </a:p>
          <a:p>
            <a:r>
              <a:rPr lang="en-US" dirty="0"/>
              <a:t>S = Wing Area</a:t>
            </a:r>
          </a:p>
          <a:p>
            <a:r>
              <a:rPr lang="en-US" dirty="0" err="1"/>
              <a:t>CLmax</a:t>
            </a:r>
            <a:r>
              <a:rPr lang="en-US" dirty="0"/>
              <a:t> = Maximum Lift Coefficient [</a:t>
            </a:r>
            <a:r>
              <a:rPr lang="en-US" dirty="0" err="1"/>
              <a:t>i.e</a:t>
            </a:r>
            <a:r>
              <a:rPr lang="en-US" dirty="0"/>
              <a:t>, (1.5)] </a:t>
            </a:r>
          </a:p>
          <a:p>
            <a:r>
              <a:rPr lang="en-US" dirty="0"/>
              <a:t>Vs = </a:t>
            </a:r>
            <a:r>
              <a:rPr lang="en-US" dirty="0" err="1"/>
              <a:t>sqrt</a:t>
            </a:r>
            <a:r>
              <a:rPr lang="en-US" dirty="0"/>
              <a:t> [(2 x 9)/ (1.225 x 0.38 x 1.5)]</a:t>
            </a:r>
          </a:p>
        </p:txBody>
      </p:sp>
      <p:sp>
        <p:nvSpPr>
          <p:cNvPr id="10" name="TextBox 9">
            <a:extLst>
              <a:ext uri="{FF2B5EF4-FFF2-40B4-BE49-F238E27FC236}">
                <a16:creationId xmlns:a16="http://schemas.microsoft.com/office/drawing/2014/main" id="{2B89405D-6AB4-F72C-CE2D-E52C626DF0F0}"/>
              </a:ext>
            </a:extLst>
          </p:cNvPr>
          <p:cNvSpPr txBox="1"/>
          <p:nvPr/>
        </p:nvSpPr>
        <p:spPr>
          <a:xfrm>
            <a:off x="6829284" y="1335840"/>
            <a:ext cx="3424188" cy="4247317"/>
          </a:xfrm>
          <a:prstGeom prst="rect">
            <a:avLst/>
          </a:prstGeom>
          <a:noFill/>
          <a:ln w="38100">
            <a:solidFill>
              <a:srgbClr val="7030A0"/>
            </a:solidFill>
          </a:ln>
        </p:spPr>
        <p:txBody>
          <a:bodyPr wrap="square">
            <a:spAutoFit/>
          </a:bodyPr>
          <a:lstStyle/>
          <a:p>
            <a:r>
              <a:rPr lang="en-US" dirty="0"/>
              <a:t>Vs = </a:t>
            </a:r>
            <a:r>
              <a:rPr lang="en-US" dirty="0" err="1"/>
              <a:t>sqrt</a:t>
            </a:r>
            <a:r>
              <a:rPr lang="en-US" dirty="0"/>
              <a:t> [(18)/ (0.86775)]</a:t>
            </a:r>
          </a:p>
          <a:p>
            <a:r>
              <a:rPr lang="en-US" dirty="0"/>
              <a:t>Vs = </a:t>
            </a:r>
            <a:r>
              <a:rPr lang="en-US" dirty="0" err="1"/>
              <a:t>sqrt</a:t>
            </a:r>
            <a:r>
              <a:rPr lang="en-US" dirty="0"/>
              <a:t> [20.747]Vs = 4.55 m/sec</a:t>
            </a:r>
          </a:p>
          <a:p>
            <a:endParaRPr lang="en-US" dirty="0"/>
          </a:p>
          <a:p>
            <a:r>
              <a:rPr lang="en-US" b="1" dirty="0"/>
              <a:t>Aspects Ratio(AR):</a:t>
            </a:r>
          </a:p>
          <a:p>
            <a:endParaRPr lang="en-US" dirty="0"/>
          </a:p>
          <a:p>
            <a:r>
              <a:rPr lang="en-US" dirty="0"/>
              <a:t>AR = b²/S</a:t>
            </a:r>
          </a:p>
          <a:p>
            <a:r>
              <a:rPr lang="en-US" dirty="0"/>
              <a:t>Where:</a:t>
            </a:r>
          </a:p>
          <a:p>
            <a:r>
              <a:rPr lang="en-US" dirty="0"/>
              <a:t>b = wing span</a:t>
            </a:r>
          </a:p>
          <a:p>
            <a:r>
              <a:rPr lang="en-US" dirty="0"/>
              <a:t>S = wing area</a:t>
            </a:r>
          </a:p>
          <a:p>
            <a:r>
              <a:rPr lang="en-US" dirty="0"/>
              <a:t>AR = (2.246)²/0.38</a:t>
            </a:r>
          </a:p>
          <a:p>
            <a:r>
              <a:rPr lang="en-US" dirty="0"/>
              <a:t>AR = 13.27</a:t>
            </a:r>
          </a:p>
          <a:p>
            <a:endParaRPr lang="en-US" dirty="0"/>
          </a:p>
          <a:p>
            <a:endParaRPr lang="en-US" dirty="0"/>
          </a:p>
          <a:p>
            <a:endParaRPr lang="en-US" dirty="0"/>
          </a:p>
          <a:p>
            <a:endParaRPr lang="en-US" dirty="0"/>
          </a:p>
        </p:txBody>
      </p:sp>
      <p:sp>
        <p:nvSpPr>
          <p:cNvPr id="5" name="Title 1">
            <a:extLst>
              <a:ext uri="{FF2B5EF4-FFF2-40B4-BE49-F238E27FC236}">
                <a16:creationId xmlns:a16="http://schemas.microsoft.com/office/drawing/2014/main" id="{ABB7D86F-1226-CC04-8581-A9C17E56FF65}"/>
              </a:ext>
            </a:extLst>
          </p:cNvPr>
          <p:cNvSpPr>
            <a:spLocks noGrp="1"/>
          </p:cNvSpPr>
          <p:nvPr>
            <p:ph type="title"/>
          </p:nvPr>
        </p:nvSpPr>
        <p:spPr>
          <a:xfrm>
            <a:off x="2373630" y="138212"/>
            <a:ext cx="7444740" cy="739612"/>
          </a:xfrm>
        </p:spPr>
        <p:txBody>
          <a:bodyPr>
            <a:normAutofit/>
          </a:bodyPr>
          <a:lstStyle/>
          <a:p>
            <a:pPr algn="ctr"/>
            <a:r>
              <a:rPr lang="en-IN" sz="3200" b="1" dirty="0">
                <a:latin typeface="Algerian" panose="04020705040A02060702" pitchFamily="82" charset="0"/>
              </a:rPr>
              <a:t>Results – manual calculations</a:t>
            </a:r>
          </a:p>
        </p:txBody>
      </p:sp>
    </p:spTree>
    <p:extLst>
      <p:ext uri="{BB962C8B-B14F-4D97-AF65-F5344CB8AC3E}">
        <p14:creationId xmlns:p14="http://schemas.microsoft.com/office/powerpoint/2010/main" val="23786894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34685FFA-A94A-6519-8987-528420EFB4E9}"/>
              </a:ext>
            </a:extLst>
          </p:cNvPr>
          <p:cNvSpPr>
            <a:spLocks noGrp="1"/>
          </p:cNvSpPr>
          <p:nvPr>
            <p:ph type="title"/>
          </p:nvPr>
        </p:nvSpPr>
        <p:spPr>
          <a:xfrm>
            <a:off x="838200" y="18255"/>
            <a:ext cx="10515600" cy="1325563"/>
          </a:xfrm>
        </p:spPr>
        <p:txBody>
          <a:bodyPr>
            <a:normAutofit/>
          </a:bodyPr>
          <a:lstStyle/>
          <a:p>
            <a:pPr algn="ctr"/>
            <a:r>
              <a:rPr lang="en-IN" sz="3600" b="1" u="sng" dirty="0">
                <a:solidFill>
                  <a:schemeClr val="tx2">
                    <a:lumMod val="50000"/>
                  </a:schemeClr>
                </a:solidFill>
                <a:latin typeface="Algerian" panose="04020705040A02060702" pitchFamily="82" charset="0"/>
              </a:rPr>
              <a:t>Conclusion &amp; future scope</a:t>
            </a:r>
          </a:p>
        </p:txBody>
      </p:sp>
      <p:sp>
        <p:nvSpPr>
          <p:cNvPr id="8" name="TextBox 7">
            <a:extLst>
              <a:ext uri="{FF2B5EF4-FFF2-40B4-BE49-F238E27FC236}">
                <a16:creationId xmlns:a16="http://schemas.microsoft.com/office/drawing/2014/main" id="{7EB88F25-16D8-0C5B-70E7-1F2155A01BAA}"/>
              </a:ext>
            </a:extLst>
          </p:cNvPr>
          <p:cNvSpPr txBox="1"/>
          <p:nvPr/>
        </p:nvSpPr>
        <p:spPr>
          <a:xfrm>
            <a:off x="838200" y="1343818"/>
            <a:ext cx="6391656" cy="2031325"/>
          </a:xfrm>
          <a:prstGeom prst="rect">
            <a:avLst/>
          </a:prstGeom>
          <a:noFill/>
          <a:ln w="28575">
            <a:solidFill>
              <a:schemeClr val="accent5">
                <a:lumMod val="50000"/>
              </a:schemeClr>
            </a:solidFill>
          </a:ln>
        </p:spPr>
        <p:txBody>
          <a:bodyPr wrap="square">
            <a:spAutoFit/>
          </a:bodyPr>
          <a:lstStyle/>
          <a:p>
            <a:r>
              <a:rPr lang="en-IN" b="1" u="sng" dirty="0"/>
              <a:t>Conclusion</a:t>
            </a:r>
            <a:r>
              <a:rPr lang="en-IN" b="1" dirty="0"/>
              <a:t>:</a:t>
            </a:r>
          </a:p>
          <a:p>
            <a:endParaRPr lang="en-IN" dirty="0"/>
          </a:p>
          <a:p>
            <a:r>
              <a:rPr lang="en-IN" dirty="0"/>
              <a:t>1. Successful development and analysis of Hybrid VTOL Wing with NACA </a:t>
            </a:r>
            <a:r>
              <a:rPr lang="en-IN" dirty="0" err="1"/>
              <a:t>airfoils</a:t>
            </a:r>
            <a:r>
              <a:rPr lang="en-IN" dirty="0"/>
              <a:t> and AI.</a:t>
            </a:r>
          </a:p>
          <a:p>
            <a:r>
              <a:rPr lang="en-IN" dirty="0"/>
              <a:t>2. Improved aerodynamic efficiency, stability, and </a:t>
            </a:r>
            <a:r>
              <a:rPr lang="en-IN" dirty="0" err="1"/>
              <a:t>maneuverability</a:t>
            </a:r>
            <a:r>
              <a:rPr lang="en-IN" dirty="0"/>
              <a:t>.</a:t>
            </a:r>
          </a:p>
          <a:p>
            <a:r>
              <a:rPr lang="en-IN" dirty="0"/>
              <a:t>3. Versatile design suitable for various missions.</a:t>
            </a:r>
          </a:p>
          <a:p>
            <a:r>
              <a:rPr lang="en-IN" dirty="0"/>
              <a:t>4. Further optimization opportunities exist.</a:t>
            </a:r>
          </a:p>
        </p:txBody>
      </p:sp>
      <p:sp>
        <p:nvSpPr>
          <p:cNvPr id="10" name="TextBox 9">
            <a:extLst>
              <a:ext uri="{FF2B5EF4-FFF2-40B4-BE49-F238E27FC236}">
                <a16:creationId xmlns:a16="http://schemas.microsoft.com/office/drawing/2014/main" id="{1DDD9568-161C-9952-8361-D9CED3262840}"/>
              </a:ext>
            </a:extLst>
          </p:cNvPr>
          <p:cNvSpPr txBox="1"/>
          <p:nvPr/>
        </p:nvSpPr>
        <p:spPr>
          <a:xfrm>
            <a:off x="2795016" y="3678025"/>
            <a:ext cx="8558784" cy="2862322"/>
          </a:xfrm>
          <a:prstGeom prst="rect">
            <a:avLst/>
          </a:prstGeom>
          <a:noFill/>
          <a:ln w="38100">
            <a:solidFill>
              <a:schemeClr val="accent6">
                <a:lumMod val="50000"/>
              </a:schemeClr>
            </a:solidFill>
          </a:ln>
        </p:spPr>
        <p:txBody>
          <a:bodyPr wrap="square">
            <a:spAutoFit/>
          </a:bodyPr>
          <a:lstStyle/>
          <a:p>
            <a:r>
              <a:rPr lang="en-IN" b="1" u="sng" dirty="0"/>
              <a:t>Future Scope</a:t>
            </a:r>
            <a:r>
              <a:rPr lang="en-IN" b="1" dirty="0"/>
              <a:t>:</a:t>
            </a:r>
          </a:p>
          <a:p>
            <a:endParaRPr lang="en-IN" dirty="0"/>
          </a:p>
          <a:p>
            <a:r>
              <a:rPr lang="en-IN" dirty="0"/>
              <a:t>1. Advanced AI Algorithms: Optimize wing geometry using machine learning.</a:t>
            </a:r>
          </a:p>
          <a:p>
            <a:r>
              <a:rPr lang="en-IN" dirty="0"/>
              <a:t>2. Structural Optimization: Enhance structural integrity with AI-driven weight reduction.</a:t>
            </a:r>
          </a:p>
          <a:p>
            <a:r>
              <a:rPr lang="en-IN" dirty="0"/>
              <a:t>3. Energy-Efficient Propulsion: Investigate electric/hybrid powertrains with AI power management.</a:t>
            </a:r>
          </a:p>
          <a:p>
            <a:r>
              <a:rPr lang="en-IN" dirty="0"/>
              <a:t>4. Autonomous Flight Control: Develop AI-based systems for precise navigation and obstacle avoidance.</a:t>
            </a:r>
          </a:p>
          <a:p>
            <a:r>
              <a:rPr lang="en-IN" dirty="0"/>
              <a:t>5. Human-Centric Design: Optimize cockpit interface and training with AR/VR.</a:t>
            </a:r>
          </a:p>
          <a:p>
            <a:r>
              <a:rPr lang="en-IN" dirty="0"/>
              <a:t>6. Collaborative Research: Foster partnerships for knowledge exchange and advancement.</a:t>
            </a:r>
          </a:p>
        </p:txBody>
      </p:sp>
      <p:pic>
        <p:nvPicPr>
          <p:cNvPr id="12" name="Picture 11">
            <a:extLst>
              <a:ext uri="{FF2B5EF4-FFF2-40B4-BE49-F238E27FC236}">
                <a16:creationId xmlns:a16="http://schemas.microsoft.com/office/drawing/2014/main" id="{41F34D2C-C414-F29E-6C2D-AEE2F448CD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98903" y="1279459"/>
            <a:ext cx="3611246" cy="2031326"/>
          </a:xfrm>
          <a:prstGeom prst="rect">
            <a:avLst/>
          </a:prstGeom>
        </p:spPr>
      </p:pic>
    </p:spTree>
    <p:extLst>
      <p:ext uri="{BB962C8B-B14F-4D97-AF65-F5344CB8AC3E}">
        <p14:creationId xmlns:p14="http://schemas.microsoft.com/office/powerpoint/2010/main" val="24820327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9000" b="-39000"/>
          </a:stretch>
        </a:blip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8C398A6-BECB-45DD-F1F3-47F0D76DB26B}"/>
              </a:ext>
            </a:extLst>
          </p:cNvPr>
          <p:cNvSpPr txBox="1"/>
          <p:nvPr/>
        </p:nvSpPr>
        <p:spPr>
          <a:xfrm>
            <a:off x="5328293" y="5643639"/>
            <a:ext cx="4201469" cy="1061829"/>
          </a:xfrm>
          <a:prstGeom prst="rect">
            <a:avLst/>
          </a:prstGeom>
          <a:solidFill>
            <a:schemeClr val="bg1"/>
          </a:solidFill>
          <a:ln>
            <a:solidFill>
              <a:schemeClr val="bg2"/>
            </a:solidFill>
          </a:ln>
        </p:spPr>
        <p:style>
          <a:lnRef idx="2">
            <a:schemeClr val="accent2"/>
          </a:lnRef>
          <a:fillRef idx="1">
            <a:schemeClr val="lt1"/>
          </a:fillRef>
          <a:effectRef idx="0">
            <a:schemeClr val="accent2"/>
          </a:effectRef>
          <a:fontRef idx="minor">
            <a:schemeClr val="dk1"/>
          </a:fontRef>
        </p:style>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6300" b="0" i="0" u="none" strike="noStrike" kern="1200" cap="none" spc="0" normalizeH="0" baseline="0" noProof="0" dirty="0">
                <a:ln w="0">
                  <a:solidFill>
                    <a:prstClr val="black">
                      <a:lumMod val="95000"/>
                      <a:lumOff val="5000"/>
                    </a:prstClr>
                  </a:solidFill>
                </a:ln>
                <a:solidFill>
                  <a:srgbClr val="ED7D31">
                    <a:lumMod val="50000"/>
                  </a:srgbClr>
                </a:solidFill>
                <a:effectLst>
                  <a:outerShdw blurRad="38100" dist="19050" dir="2700000" algn="tl" rotWithShape="0">
                    <a:prstClr val="black">
                      <a:alpha val="40000"/>
                    </a:prstClr>
                  </a:outerShdw>
                </a:effectLst>
                <a:uLnTx/>
                <a:uFillTx/>
                <a:latin typeface="Calibri" panose="020F0502020204030204"/>
                <a:ea typeface="+mn-ea"/>
                <a:cs typeface="+mn-cs"/>
              </a:rPr>
              <a:t>THANK YOU</a:t>
            </a:r>
          </a:p>
        </p:txBody>
      </p:sp>
    </p:spTree>
    <p:extLst>
      <p:ext uri="{BB962C8B-B14F-4D97-AF65-F5344CB8AC3E}">
        <p14:creationId xmlns:p14="http://schemas.microsoft.com/office/powerpoint/2010/main" val="21617332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6B6784-B16A-153C-4B8A-BB02597735B1}"/>
              </a:ext>
            </a:extLst>
          </p:cNvPr>
          <p:cNvSpPr>
            <a:spLocks noGrp="1"/>
          </p:cNvSpPr>
          <p:nvPr>
            <p:ph type="title"/>
          </p:nvPr>
        </p:nvSpPr>
        <p:spPr>
          <a:xfrm>
            <a:off x="838200" y="18255"/>
            <a:ext cx="10515600" cy="1325563"/>
          </a:xfrm>
        </p:spPr>
        <p:txBody>
          <a:bodyPr>
            <a:normAutofit/>
          </a:bodyPr>
          <a:lstStyle/>
          <a:p>
            <a:pPr algn="ctr"/>
            <a:r>
              <a:rPr lang="en-IN" sz="3600" b="1" u="sng" dirty="0">
                <a:solidFill>
                  <a:schemeClr val="tx2">
                    <a:lumMod val="50000"/>
                  </a:schemeClr>
                </a:solidFill>
                <a:latin typeface="Algerian" panose="04020705040A02060702" pitchFamily="82" charset="0"/>
              </a:rPr>
              <a:t>ABSTRACT</a:t>
            </a:r>
          </a:p>
        </p:txBody>
      </p:sp>
      <p:sp>
        <p:nvSpPr>
          <p:cNvPr id="5" name="TextBox 4">
            <a:extLst>
              <a:ext uri="{FF2B5EF4-FFF2-40B4-BE49-F238E27FC236}">
                <a16:creationId xmlns:a16="http://schemas.microsoft.com/office/drawing/2014/main" id="{6CFFAE4F-5049-9107-B74F-BEED32180FB5}"/>
              </a:ext>
            </a:extLst>
          </p:cNvPr>
          <p:cNvSpPr txBox="1"/>
          <p:nvPr/>
        </p:nvSpPr>
        <p:spPr>
          <a:xfrm>
            <a:off x="838200" y="1443841"/>
            <a:ext cx="10515600" cy="4524315"/>
          </a:xfrm>
          <a:prstGeom prst="rect">
            <a:avLst/>
          </a:prstGeom>
          <a:noFill/>
        </p:spPr>
        <p:txBody>
          <a:bodyPr wrap="square">
            <a:spAutoFit/>
          </a:bodyPr>
          <a:lstStyle/>
          <a:p>
            <a:r>
              <a:rPr lang="en-US" sz="2400" b="0" i="0" u="none" strike="noStrike" dirty="0">
                <a:solidFill>
                  <a:srgbClr val="000000"/>
                </a:solidFill>
                <a:effectLst/>
                <a:latin typeface="Calibri" panose="020F0502020204030204" pitchFamily="34" charset="0"/>
              </a:rPr>
              <a:t>This project focuses on the conceptualization, design, and analysis of a novel Hybrid Vertical Takeoff and Landing (VTOL) wing for a Radio-Controlled (RC) plane. The objective is to enhance the aircraft's versatility by integrating both fixed-wing and VTOL capabilities, allowing it to take off and land vertically while maintaining efficient forward flight. The research encompasses aerodynamic considerations, structural design, and control system integration to achieve optimal performance in various flight modes. Through a combination of theoretical modeling, computational simulations, and practical experimentation, the project aims to demonstrate the feasibility and efficiency of the proposed hybrid VTOL wing for RC planes. The outcomes of this study could contribute to advancements in the field of unmanned aerial vehicles, expanding the capabilities of RC aircraft for diverse applications.</a:t>
            </a:r>
            <a:endParaRPr lang="en-IN" sz="2400" dirty="0"/>
          </a:p>
        </p:txBody>
      </p:sp>
    </p:spTree>
    <p:extLst>
      <p:ext uri="{BB962C8B-B14F-4D97-AF65-F5344CB8AC3E}">
        <p14:creationId xmlns:p14="http://schemas.microsoft.com/office/powerpoint/2010/main" val="8790114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5B9511-99F9-D3CD-04F4-8411DC8081B2}"/>
              </a:ext>
            </a:extLst>
          </p:cNvPr>
          <p:cNvSpPr>
            <a:spLocks noGrp="1"/>
          </p:cNvSpPr>
          <p:nvPr>
            <p:ph type="title"/>
          </p:nvPr>
        </p:nvSpPr>
        <p:spPr>
          <a:xfrm>
            <a:off x="2833116" y="133477"/>
            <a:ext cx="6525768" cy="1325563"/>
          </a:xfrm>
        </p:spPr>
        <p:txBody>
          <a:bodyPr/>
          <a:lstStyle/>
          <a:p>
            <a:pPr algn="ctr"/>
            <a:r>
              <a:rPr lang="en-IN" b="1" dirty="0">
                <a:latin typeface="Algerian" panose="04020705040A02060702" pitchFamily="82" charset="0"/>
              </a:rPr>
              <a:t>LITERATURE REVIEW</a:t>
            </a:r>
          </a:p>
        </p:txBody>
      </p:sp>
      <p:sp>
        <p:nvSpPr>
          <p:cNvPr id="5" name="TextBox 4">
            <a:extLst>
              <a:ext uri="{FF2B5EF4-FFF2-40B4-BE49-F238E27FC236}">
                <a16:creationId xmlns:a16="http://schemas.microsoft.com/office/drawing/2014/main" id="{BB33742A-7C15-6793-5F9C-96934D56C436}"/>
              </a:ext>
            </a:extLst>
          </p:cNvPr>
          <p:cNvSpPr txBox="1"/>
          <p:nvPr/>
        </p:nvSpPr>
        <p:spPr>
          <a:xfrm>
            <a:off x="524256" y="1594670"/>
            <a:ext cx="6790944" cy="4524315"/>
          </a:xfrm>
          <a:prstGeom prst="rect">
            <a:avLst/>
          </a:prstGeom>
          <a:noFill/>
        </p:spPr>
        <p:txBody>
          <a:bodyPr wrap="square">
            <a:spAutoFit/>
          </a:bodyPr>
          <a:lstStyle/>
          <a:p>
            <a:pPr marL="342900" indent="-342900">
              <a:buFont typeface="+mj-lt"/>
              <a:buAutoNum type="arabicPeriod"/>
            </a:pPr>
            <a:r>
              <a:rPr lang="en-IN" sz="1600" dirty="0"/>
              <a:t> Various research papers have explored innovative designs and propulsion systems for Vertical Take-Off and Landing (VTOL) Unmanned Aerial Vehicles (UAVs).</a:t>
            </a:r>
          </a:p>
          <a:p>
            <a:pPr marL="342900" indent="-342900">
              <a:buFont typeface="+mj-lt"/>
              <a:buAutoNum type="arabicPeriod"/>
            </a:pPr>
            <a:r>
              <a:rPr lang="en-IN" sz="1600" dirty="0"/>
              <a:t>Design methodologies integrating fixed-wing and rotorcraft approaches have been developed to address challenges in UAV design.</a:t>
            </a:r>
          </a:p>
          <a:p>
            <a:pPr marL="342900" indent="-342900">
              <a:buFont typeface="+mj-lt"/>
              <a:buAutoNum type="arabicPeriod"/>
            </a:pPr>
            <a:r>
              <a:rPr lang="en-IN" sz="1600" dirty="0"/>
              <a:t>Comprehensive aerodynamic analysis and simulations have been conducted to evaluate the performance of different UAV configurations.</a:t>
            </a:r>
          </a:p>
          <a:p>
            <a:pPr marL="342900" indent="-342900">
              <a:buFont typeface="+mj-lt"/>
              <a:buAutoNum type="arabicPeriod"/>
            </a:pPr>
            <a:r>
              <a:rPr lang="en-IN" sz="1600" dirty="0"/>
              <a:t>Hybrid propulsion systems, including hybrid-electric and separate-lift-and-thrust designs, have demonstrated improved endurance and range capabilities.</a:t>
            </a:r>
          </a:p>
          <a:p>
            <a:pPr marL="342900" indent="-342900">
              <a:buFont typeface="+mj-lt"/>
              <a:buAutoNum type="arabicPeriod"/>
            </a:pPr>
            <a:r>
              <a:rPr lang="en-IN" sz="1600" dirty="0"/>
              <a:t>Systematic approaches to conceptualization and testing have been employed to validate novel UAV concepts for diverse mission requirements.</a:t>
            </a:r>
          </a:p>
          <a:p>
            <a:pPr marL="342900" indent="-342900">
              <a:buFont typeface="+mj-lt"/>
              <a:buAutoNum type="arabicPeriod"/>
            </a:pPr>
            <a:r>
              <a:rPr lang="en-IN" sz="1600" dirty="0"/>
              <a:t>Optimization techniques, such as Gaussian process optimization and mathematical-physical models, have been utilized to enhance UAV performance and efficiency.</a:t>
            </a:r>
          </a:p>
          <a:p>
            <a:pPr marL="342900" indent="-342900">
              <a:buFont typeface="+mj-lt"/>
              <a:buAutoNum type="arabicPeriod"/>
            </a:pPr>
            <a:r>
              <a:rPr lang="en-IN" sz="1600" dirty="0"/>
              <a:t>Overall, the research highlights the ongoing evolution of VTOL technologies and emphasizes the importance of diverse technological applications to meet evolving operational requirements in civil and military sectors.</a:t>
            </a:r>
          </a:p>
        </p:txBody>
      </p:sp>
      <p:pic>
        <p:nvPicPr>
          <p:cNvPr id="7" name="Picture 6">
            <a:extLst>
              <a:ext uri="{FF2B5EF4-FFF2-40B4-BE49-F238E27FC236}">
                <a16:creationId xmlns:a16="http://schemas.microsoft.com/office/drawing/2014/main" id="{08E1BC6E-55BB-E8C4-2DDB-A54CBF5EF1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60872" y="1131629"/>
            <a:ext cx="3545045" cy="2475548"/>
          </a:xfrm>
          <a:prstGeom prst="rect">
            <a:avLst/>
          </a:prstGeom>
        </p:spPr>
      </p:pic>
      <p:pic>
        <p:nvPicPr>
          <p:cNvPr id="9" name="Picture 8">
            <a:extLst>
              <a:ext uri="{FF2B5EF4-FFF2-40B4-BE49-F238E27FC236}">
                <a16:creationId xmlns:a16="http://schemas.microsoft.com/office/drawing/2014/main" id="{AC082072-273B-68EC-E220-C1DE608451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15200" y="5263330"/>
            <a:ext cx="4636389" cy="1036956"/>
          </a:xfrm>
          <a:prstGeom prst="rect">
            <a:avLst/>
          </a:prstGeom>
        </p:spPr>
      </p:pic>
    </p:spTree>
    <p:extLst>
      <p:ext uri="{BB962C8B-B14F-4D97-AF65-F5344CB8AC3E}">
        <p14:creationId xmlns:p14="http://schemas.microsoft.com/office/powerpoint/2010/main" val="41744547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3E42B21E-4A0D-3244-31E4-049DE7C4B447}"/>
              </a:ext>
            </a:extLst>
          </p:cNvPr>
          <p:cNvSpPr>
            <a:spLocks noGrp="1"/>
          </p:cNvSpPr>
          <p:nvPr>
            <p:ph type="title"/>
          </p:nvPr>
        </p:nvSpPr>
        <p:spPr>
          <a:xfrm>
            <a:off x="2337054" y="170053"/>
            <a:ext cx="7517892" cy="1325563"/>
          </a:xfrm>
        </p:spPr>
        <p:txBody>
          <a:bodyPr>
            <a:normAutofit/>
          </a:bodyPr>
          <a:lstStyle/>
          <a:p>
            <a:pPr algn="ctr"/>
            <a:r>
              <a:rPr lang="en-IN" sz="2200" b="1" dirty="0">
                <a:latin typeface="Algerian" panose="04020705040A02060702" pitchFamily="82" charset="0"/>
              </a:rPr>
              <a:t>LITERATURE REVIEW - "Hybrid VTOL Design: Optimizing Wings for Enhanced Performance"</a:t>
            </a:r>
          </a:p>
        </p:txBody>
      </p:sp>
      <p:sp>
        <p:nvSpPr>
          <p:cNvPr id="8" name="TextBox 7">
            <a:extLst>
              <a:ext uri="{FF2B5EF4-FFF2-40B4-BE49-F238E27FC236}">
                <a16:creationId xmlns:a16="http://schemas.microsoft.com/office/drawing/2014/main" id="{7674FCA1-D7CA-6C88-DD9A-D65882364ED0}"/>
              </a:ext>
            </a:extLst>
          </p:cNvPr>
          <p:cNvSpPr txBox="1"/>
          <p:nvPr/>
        </p:nvSpPr>
        <p:spPr>
          <a:xfrm>
            <a:off x="463296" y="1495616"/>
            <a:ext cx="7363968" cy="4401205"/>
          </a:xfrm>
          <a:prstGeom prst="rect">
            <a:avLst/>
          </a:prstGeom>
          <a:noFill/>
        </p:spPr>
        <p:txBody>
          <a:bodyPr wrap="square">
            <a:spAutoFit/>
          </a:bodyPr>
          <a:lstStyle/>
          <a:p>
            <a:r>
              <a:rPr lang="en-IN" sz="1400" b="1" dirty="0"/>
              <a:t>Hybrid VTOL Aircraft:</a:t>
            </a:r>
          </a:p>
          <a:p>
            <a:r>
              <a:rPr lang="en-IN" sz="1400" dirty="0"/>
              <a:t>  - Reviewing historical development and current state of VTOL aircraft.</a:t>
            </a:r>
          </a:p>
          <a:p>
            <a:r>
              <a:rPr lang="en-IN" sz="1400" dirty="0"/>
              <a:t>  - Exploring advantages and limitations of traditional designs like tiltrotors and tiltwings.</a:t>
            </a:r>
          </a:p>
          <a:p>
            <a:r>
              <a:rPr lang="en-IN" sz="1400" dirty="0"/>
              <a:t>  - Introducing the concept of hybrid VTOL aircraft for increased range and efficiency.</a:t>
            </a:r>
          </a:p>
          <a:p>
            <a:endParaRPr lang="en-IN" sz="1400" dirty="0"/>
          </a:p>
          <a:p>
            <a:r>
              <a:rPr lang="en-IN" sz="1400" b="1" dirty="0"/>
              <a:t>Wing Design and Analysis:</a:t>
            </a:r>
          </a:p>
          <a:p>
            <a:r>
              <a:rPr lang="en-IN" sz="1400" dirty="0"/>
              <a:t>  - Aerodynamic Considerations:</a:t>
            </a:r>
          </a:p>
          <a:p>
            <a:r>
              <a:rPr lang="en-IN" sz="1400" dirty="0"/>
              <a:t>    - Examining principles for lift generation and drag reduction.</a:t>
            </a:r>
          </a:p>
          <a:p>
            <a:r>
              <a:rPr lang="en-IN" sz="1400" dirty="0"/>
              <a:t>    - Reviewing methodologies for </a:t>
            </a:r>
            <a:r>
              <a:rPr lang="en-IN" sz="1400" dirty="0" err="1"/>
              <a:t>airfoil</a:t>
            </a:r>
            <a:r>
              <a:rPr lang="en-IN" sz="1400" dirty="0"/>
              <a:t> selection and wing geometry optimization.</a:t>
            </a:r>
          </a:p>
          <a:p>
            <a:r>
              <a:rPr lang="en-IN" sz="1400" dirty="0"/>
              <a:t>  - Structural Analysis:</a:t>
            </a:r>
          </a:p>
          <a:p>
            <a:r>
              <a:rPr lang="en-IN" sz="1400" dirty="0"/>
              <a:t>    - Discussing material selection and load distribution for structural integrity.</a:t>
            </a:r>
          </a:p>
          <a:p>
            <a:r>
              <a:rPr lang="en-IN" sz="1400" dirty="0"/>
              <a:t>    - Reviewing finite element analysis (FEA) techniques for evaluating wing performance.</a:t>
            </a:r>
          </a:p>
          <a:p>
            <a:endParaRPr lang="en-IN" sz="1400" dirty="0"/>
          </a:p>
          <a:p>
            <a:r>
              <a:rPr lang="en-IN" sz="1400" b="1" dirty="0"/>
              <a:t>Potential Benefits:</a:t>
            </a:r>
          </a:p>
          <a:p>
            <a:r>
              <a:rPr lang="en-IN" sz="1400" dirty="0"/>
              <a:t>  - Increased range and efficiency during cruise flight.</a:t>
            </a:r>
          </a:p>
          <a:p>
            <a:r>
              <a:rPr lang="en-IN" sz="1400" dirty="0"/>
              <a:t>  - Enhanced payload capacity for diverse mission requirements.</a:t>
            </a:r>
          </a:p>
          <a:p>
            <a:endParaRPr lang="en-IN" sz="1400" b="1" dirty="0"/>
          </a:p>
          <a:p>
            <a:r>
              <a:rPr lang="en-IN" sz="1400" b="1" dirty="0"/>
              <a:t>Case Studies:</a:t>
            </a:r>
          </a:p>
          <a:p>
            <a:r>
              <a:rPr lang="en-IN" sz="1400" dirty="0"/>
              <a:t>  - </a:t>
            </a:r>
            <a:r>
              <a:rPr lang="en-IN" sz="1400" dirty="0" err="1"/>
              <a:t>Analyzing</a:t>
            </a:r>
            <a:r>
              <a:rPr lang="en-IN" sz="1400" dirty="0"/>
              <a:t> performance characteristics of existing hybrid VTOL prototypes.</a:t>
            </a:r>
          </a:p>
          <a:p>
            <a:r>
              <a:rPr lang="en-IN" sz="1400" dirty="0"/>
              <a:t>  - Highlighting successful implementations and lessons learned from real-world applications.</a:t>
            </a:r>
          </a:p>
        </p:txBody>
      </p:sp>
      <p:pic>
        <p:nvPicPr>
          <p:cNvPr id="10" name="Picture 9">
            <a:extLst>
              <a:ext uri="{FF2B5EF4-FFF2-40B4-BE49-F238E27FC236}">
                <a16:creationId xmlns:a16="http://schemas.microsoft.com/office/drawing/2014/main" id="{8950A83B-EFB7-2FFA-DBAE-E66B65F3B65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82237" y="4737608"/>
            <a:ext cx="3467269" cy="1950339"/>
          </a:xfrm>
          <a:prstGeom prst="rect">
            <a:avLst/>
          </a:prstGeom>
        </p:spPr>
      </p:pic>
      <p:pic>
        <p:nvPicPr>
          <p:cNvPr id="12" name="Picture 11">
            <a:extLst>
              <a:ext uri="{FF2B5EF4-FFF2-40B4-BE49-F238E27FC236}">
                <a16:creationId xmlns:a16="http://schemas.microsoft.com/office/drawing/2014/main" id="{FC58CCCF-BA8A-2919-88B6-37EAAA356AF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22514" y="1345840"/>
            <a:ext cx="3186502" cy="3391768"/>
          </a:xfrm>
          <a:prstGeom prst="rect">
            <a:avLst/>
          </a:prstGeom>
        </p:spPr>
      </p:pic>
    </p:spTree>
    <p:extLst>
      <p:ext uri="{BB962C8B-B14F-4D97-AF65-F5344CB8AC3E}">
        <p14:creationId xmlns:p14="http://schemas.microsoft.com/office/powerpoint/2010/main" val="41388464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E9D88F2-84F5-EAD8-7906-1C1715DCC0C2}"/>
              </a:ext>
            </a:extLst>
          </p:cNvPr>
          <p:cNvSpPr>
            <a:spLocks noGrp="1"/>
          </p:cNvSpPr>
          <p:nvPr>
            <p:ph type="title"/>
          </p:nvPr>
        </p:nvSpPr>
        <p:spPr>
          <a:xfrm>
            <a:off x="1759839" y="206629"/>
            <a:ext cx="8672322" cy="1325563"/>
          </a:xfrm>
        </p:spPr>
        <p:txBody>
          <a:bodyPr>
            <a:normAutofit/>
          </a:bodyPr>
          <a:lstStyle/>
          <a:p>
            <a:pPr algn="ctr"/>
            <a:r>
              <a:rPr lang="en-IN" sz="2200" b="1" dirty="0">
                <a:latin typeface="Algerian" panose="04020705040A02060702" pitchFamily="82" charset="0"/>
              </a:rPr>
              <a:t>LITERATURE REVIEW - </a:t>
            </a:r>
            <a:r>
              <a:rPr lang="en-US" sz="2200" b="1" dirty="0">
                <a:latin typeface="Algerian" panose="04020705040A02060702" pitchFamily="82" charset="0"/>
              </a:rPr>
              <a:t>"AI Integration in Hybrid VTOL Wing Design: Optimizing Performance and Control"</a:t>
            </a:r>
            <a:endParaRPr lang="en-IN" sz="2200" b="1" dirty="0">
              <a:latin typeface="Algerian" panose="04020705040A02060702" pitchFamily="82" charset="0"/>
            </a:endParaRPr>
          </a:p>
        </p:txBody>
      </p:sp>
      <p:sp>
        <p:nvSpPr>
          <p:cNvPr id="6" name="TextBox 5">
            <a:extLst>
              <a:ext uri="{FF2B5EF4-FFF2-40B4-BE49-F238E27FC236}">
                <a16:creationId xmlns:a16="http://schemas.microsoft.com/office/drawing/2014/main" id="{F7C556DA-40FC-5D7C-3B5F-CB85A542CE63}"/>
              </a:ext>
            </a:extLst>
          </p:cNvPr>
          <p:cNvSpPr txBox="1"/>
          <p:nvPr/>
        </p:nvSpPr>
        <p:spPr>
          <a:xfrm>
            <a:off x="390144" y="1420968"/>
            <a:ext cx="6096000" cy="5262979"/>
          </a:xfrm>
          <a:prstGeom prst="rect">
            <a:avLst/>
          </a:prstGeom>
          <a:noFill/>
        </p:spPr>
        <p:txBody>
          <a:bodyPr wrap="square">
            <a:spAutoFit/>
          </a:bodyPr>
          <a:lstStyle/>
          <a:p>
            <a:r>
              <a:rPr lang="en-IN" sz="1600" b="1" dirty="0"/>
              <a:t>AI Algorithms in Aerospace Engineering:</a:t>
            </a:r>
          </a:p>
          <a:p>
            <a:r>
              <a:rPr lang="en-IN" sz="1600" dirty="0"/>
              <a:t>  - Introduction to AI in Aerospace:</a:t>
            </a:r>
          </a:p>
          <a:p>
            <a:r>
              <a:rPr lang="en-IN" sz="1600" dirty="0"/>
              <a:t>    - Overview of AI applications including flight control systems and predictive maintenance.</a:t>
            </a:r>
          </a:p>
          <a:p>
            <a:r>
              <a:rPr lang="en-IN" sz="1600" dirty="0"/>
              <a:t>    - Reviewing machine learning algorithms for data analysis and decision-making.</a:t>
            </a:r>
          </a:p>
          <a:p>
            <a:r>
              <a:rPr lang="en-IN" sz="1600" dirty="0"/>
              <a:t>  </a:t>
            </a:r>
            <a:r>
              <a:rPr lang="en-IN" sz="1600" b="1" dirty="0"/>
              <a:t>AI for Flight Control:</a:t>
            </a:r>
          </a:p>
          <a:p>
            <a:r>
              <a:rPr lang="en-IN" sz="1600" dirty="0"/>
              <a:t>    - Exploration of AI algorithms for flight control optimization.</a:t>
            </a:r>
          </a:p>
          <a:p>
            <a:r>
              <a:rPr lang="en-IN" sz="1600" dirty="0"/>
              <a:t>    - Case studies of AI-based control systems in VTOL aircraft.</a:t>
            </a:r>
          </a:p>
          <a:p>
            <a:endParaRPr lang="en-IN" sz="1600" dirty="0"/>
          </a:p>
          <a:p>
            <a:r>
              <a:rPr lang="en-IN" sz="1600" b="1" dirty="0"/>
              <a:t>Integration of AI in Hybrid VTOL Wing Design:</a:t>
            </a:r>
          </a:p>
          <a:p>
            <a:r>
              <a:rPr lang="en-IN" sz="1600" dirty="0"/>
              <a:t>  </a:t>
            </a:r>
            <a:r>
              <a:rPr lang="en-IN" sz="1600" b="1" dirty="0"/>
              <a:t>Optimization Algorithms:</a:t>
            </a:r>
          </a:p>
          <a:p>
            <a:r>
              <a:rPr lang="en-IN" sz="1600" dirty="0"/>
              <a:t>    - Reviewing genetic algorithms, particle swarm optimization, and neural networks.</a:t>
            </a:r>
          </a:p>
          <a:p>
            <a:r>
              <a:rPr lang="en-IN" sz="1600" dirty="0"/>
              <a:t>    - Methodologies for multi-objective optimization considering aerodynamic efficiency and structural integrity.</a:t>
            </a:r>
          </a:p>
          <a:p>
            <a:r>
              <a:rPr lang="en-IN" sz="1600" dirty="0"/>
              <a:t>  </a:t>
            </a:r>
            <a:r>
              <a:rPr lang="en-IN" sz="1600" b="1" dirty="0"/>
              <a:t>Control Systems:</a:t>
            </a:r>
          </a:p>
          <a:p>
            <a:r>
              <a:rPr lang="en-IN" sz="1600" b="1" dirty="0"/>
              <a:t>  </a:t>
            </a:r>
            <a:r>
              <a:rPr lang="en-IN" sz="1600" dirty="0"/>
              <a:t>  - Exploring adaptive control, reinforcement learning, and model predictive control.</a:t>
            </a:r>
          </a:p>
          <a:p>
            <a:r>
              <a:rPr lang="en-IN" sz="1600" dirty="0"/>
              <a:t>    - Discussing challenges in real-time implementation of AI-based control systems.</a:t>
            </a:r>
          </a:p>
        </p:txBody>
      </p:sp>
      <p:pic>
        <p:nvPicPr>
          <p:cNvPr id="8" name="Picture 7">
            <a:extLst>
              <a:ext uri="{FF2B5EF4-FFF2-40B4-BE49-F238E27FC236}">
                <a16:creationId xmlns:a16="http://schemas.microsoft.com/office/drawing/2014/main" id="{F55C12AE-4109-4E6C-A955-901AA636C46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7228" y="1527331"/>
            <a:ext cx="4334933" cy="2438400"/>
          </a:xfrm>
          <a:prstGeom prst="rect">
            <a:avLst/>
          </a:prstGeom>
        </p:spPr>
      </p:pic>
      <p:pic>
        <p:nvPicPr>
          <p:cNvPr id="10" name="Picture 9">
            <a:extLst>
              <a:ext uri="{FF2B5EF4-FFF2-40B4-BE49-F238E27FC236}">
                <a16:creationId xmlns:a16="http://schemas.microsoft.com/office/drawing/2014/main" id="{49E8E822-4B7C-79E0-CC38-E3E9F38B9E8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13167" y="4076395"/>
            <a:ext cx="3988689" cy="2574976"/>
          </a:xfrm>
          <a:prstGeom prst="rect">
            <a:avLst/>
          </a:prstGeom>
        </p:spPr>
      </p:pic>
    </p:spTree>
    <p:extLst>
      <p:ext uri="{BB962C8B-B14F-4D97-AF65-F5344CB8AC3E}">
        <p14:creationId xmlns:p14="http://schemas.microsoft.com/office/powerpoint/2010/main" val="37489960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C12264BF-150E-1765-BAE9-E0F38C69325F}"/>
              </a:ext>
            </a:extLst>
          </p:cNvPr>
          <p:cNvSpPr>
            <a:spLocks noGrp="1"/>
          </p:cNvSpPr>
          <p:nvPr>
            <p:ph type="title"/>
          </p:nvPr>
        </p:nvSpPr>
        <p:spPr>
          <a:xfrm>
            <a:off x="2833116" y="133477"/>
            <a:ext cx="6525768" cy="1325563"/>
          </a:xfrm>
        </p:spPr>
        <p:txBody>
          <a:bodyPr/>
          <a:lstStyle/>
          <a:p>
            <a:pPr algn="ctr"/>
            <a:r>
              <a:rPr lang="en-IN" b="1" dirty="0">
                <a:latin typeface="Algerian" panose="04020705040A02060702" pitchFamily="82" charset="0"/>
              </a:rPr>
              <a:t>METHODOLOGY</a:t>
            </a:r>
          </a:p>
        </p:txBody>
      </p:sp>
      <p:sp>
        <p:nvSpPr>
          <p:cNvPr id="5" name="Rectangle 4">
            <a:extLst>
              <a:ext uri="{FF2B5EF4-FFF2-40B4-BE49-F238E27FC236}">
                <a16:creationId xmlns:a16="http://schemas.microsoft.com/office/drawing/2014/main" id="{DA40EF59-C5D6-2198-96C3-BD915925DF0B}"/>
              </a:ext>
            </a:extLst>
          </p:cNvPr>
          <p:cNvSpPr/>
          <p:nvPr/>
        </p:nvSpPr>
        <p:spPr>
          <a:xfrm>
            <a:off x="950975" y="1395080"/>
            <a:ext cx="1607819" cy="750712"/>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IN" dirty="0"/>
              <a:t>Start</a:t>
            </a:r>
          </a:p>
        </p:txBody>
      </p:sp>
      <p:cxnSp>
        <p:nvCxnSpPr>
          <p:cNvPr id="7" name="Straight Arrow Connector 6">
            <a:extLst>
              <a:ext uri="{FF2B5EF4-FFF2-40B4-BE49-F238E27FC236}">
                <a16:creationId xmlns:a16="http://schemas.microsoft.com/office/drawing/2014/main" id="{FAE169B4-6474-4B84-253A-BEB77BD88EB7}"/>
              </a:ext>
            </a:extLst>
          </p:cNvPr>
          <p:cNvCxnSpPr>
            <a:cxnSpLocks/>
            <a:stCxn id="5" idx="3"/>
            <a:endCxn id="8" idx="1"/>
          </p:cNvCxnSpPr>
          <p:nvPr/>
        </p:nvCxnSpPr>
        <p:spPr>
          <a:xfrm flipV="1">
            <a:off x="2558794" y="1764840"/>
            <a:ext cx="1139953" cy="5596"/>
          </a:xfrm>
          <a:prstGeom prst="straightConnector1">
            <a:avLst/>
          </a:prstGeom>
          <a:ln>
            <a:solidFill>
              <a:srgbClr val="00B0F0"/>
            </a:solidFill>
            <a:tailEnd type="triangle"/>
          </a:ln>
        </p:spPr>
        <p:style>
          <a:lnRef idx="1">
            <a:schemeClr val="accent2"/>
          </a:lnRef>
          <a:fillRef idx="0">
            <a:schemeClr val="accent2"/>
          </a:fillRef>
          <a:effectRef idx="0">
            <a:schemeClr val="accent2"/>
          </a:effectRef>
          <a:fontRef idx="minor">
            <a:schemeClr val="tx1"/>
          </a:fontRef>
        </p:style>
      </p:cxnSp>
      <p:sp>
        <p:nvSpPr>
          <p:cNvPr id="8" name="Rectangle 7">
            <a:extLst>
              <a:ext uri="{FF2B5EF4-FFF2-40B4-BE49-F238E27FC236}">
                <a16:creationId xmlns:a16="http://schemas.microsoft.com/office/drawing/2014/main" id="{4D97D7AD-58C4-E690-2FD2-2967148F4B4E}"/>
              </a:ext>
            </a:extLst>
          </p:cNvPr>
          <p:cNvSpPr/>
          <p:nvPr/>
        </p:nvSpPr>
        <p:spPr>
          <a:xfrm>
            <a:off x="3698747" y="1383888"/>
            <a:ext cx="1694688" cy="761904"/>
          </a:xfrm>
          <a:prstGeom prst="rect">
            <a:avLst/>
          </a:prstGeom>
          <a:solidFill>
            <a:schemeClr val="accent2">
              <a:lumMod val="40000"/>
              <a:lumOff val="60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IN" dirty="0">
                <a:ln w="0"/>
                <a:solidFill>
                  <a:schemeClr val="tx1"/>
                </a:solidFill>
                <a:effectLst>
                  <a:outerShdw blurRad="38100" dist="19050" dir="2700000" algn="tl" rotWithShape="0">
                    <a:schemeClr val="dk1">
                      <a:alpha val="40000"/>
                    </a:schemeClr>
                  </a:outerShdw>
                </a:effectLst>
              </a:rPr>
              <a:t>Define Project Goals</a:t>
            </a:r>
          </a:p>
        </p:txBody>
      </p:sp>
      <p:cxnSp>
        <p:nvCxnSpPr>
          <p:cNvPr id="9" name="Straight Arrow Connector 8">
            <a:extLst>
              <a:ext uri="{FF2B5EF4-FFF2-40B4-BE49-F238E27FC236}">
                <a16:creationId xmlns:a16="http://schemas.microsoft.com/office/drawing/2014/main" id="{032B0600-8073-39DE-2A75-899396B82282}"/>
              </a:ext>
            </a:extLst>
          </p:cNvPr>
          <p:cNvCxnSpPr>
            <a:cxnSpLocks/>
            <a:stCxn id="8" idx="3"/>
          </p:cNvCxnSpPr>
          <p:nvPr/>
        </p:nvCxnSpPr>
        <p:spPr>
          <a:xfrm flipV="1">
            <a:off x="5393435" y="1753648"/>
            <a:ext cx="1354837" cy="11192"/>
          </a:xfrm>
          <a:prstGeom prst="straightConnector1">
            <a:avLst/>
          </a:prstGeom>
          <a:ln>
            <a:solidFill>
              <a:srgbClr val="00B0F0"/>
            </a:solidFill>
            <a:tailEnd type="triangle"/>
          </a:ln>
        </p:spPr>
        <p:style>
          <a:lnRef idx="1">
            <a:schemeClr val="accent2"/>
          </a:lnRef>
          <a:fillRef idx="0">
            <a:schemeClr val="accent2"/>
          </a:fillRef>
          <a:effectRef idx="0">
            <a:schemeClr val="accent2"/>
          </a:effectRef>
          <a:fontRef idx="minor">
            <a:schemeClr val="tx1"/>
          </a:fontRef>
        </p:style>
      </p:cxnSp>
      <p:sp>
        <p:nvSpPr>
          <p:cNvPr id="11" name="Rectangle 10">
            <a:extLst>
              <a:ext uri="{FF2B5EF4-FFF2-40B4-BE49-F238E27FC236}">
                <a16:creationId xmlns:a16="http://schemas.microsoft.com/office/drawing/2014/main" id="{C98F7CF0-AA16-D50F-DD02-6A4644FE5CDD}"/>
              </a:ext>
            </a:extLst>
          </p:cNvPr>
          <p:cNvSpPr/>
          <p:nvPr/>
        </p:nvSpPr>
        <p:spPr>
          <a:xfrm>
            <a:off x="6748272" y="1395080"/>
            <a:ext cx="1694688" cy="761904"/>
          </a:xfrm>
          <a:prstGeom prst="rect">
            <a:avLst/>
          </a:prstGeom>
          <a:solidFill>
            <a:schemeClr val="accent2">
              <a:lumMod val="40000"/>
              <a:lumOff val="60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IN" dirty="0">
                <a:ln w="0"/>
                <a:solidFill>
                  <a:schemeClr val="tx1"/>
                </a:solidFill>
                <a:effectLst>
                  <a:outerShdw blurRad="38100" dist="19050" dir="2700000" algn="tl" rotWithShape="0">
                    <a:schemeClr val="dk1">
                      <a:alpha val="40000"/>
                    </a:schemeClr>
                  </a:outerShdw>
                </a:effectLst>
              </a:rPr>
              <a:t>Literature Review</a:t>
            </a:r>
          </a:p>
        </p:txBody>
      </p:sp>
      <p:cxnSp>
        <p:nvCxnSpPr>
          <p:cNvPr id="12" name="Straight Arrow Connector 11">
            <a:extLst>
              <a:ext uri="{FF2B5EF4-FFF2-40B4-BE49-F238E27FC236}">
                <a16:creationId xmlns:a16="http://schemas.microsoft.com/office/drawing/2014/main" id="{1791F224-6026-79F3-261C-6DB86CA671A4}"/>
              </a:ext>
            </a:extLst>
          </p:cNvPr>
          <p:cNvCxnSpPr>
            <a:cxnSpLocks/>
            <a:stCxn id="11" idx="3"/>
          </p:cNvCxnSpPr>
          <p:nvPr/>
        </p:nvCxnSpPr>
        <p:spPr>
          <a:xfrm>
            <a:off x="8442960" y="1776032"/>
            <a:ext cx="1444752" cy="11192"/>
          </a:xfrm>
          <a:prstGeom prst="straightConnector1">
            <a:avLst/>
          </a:prstGeom>
          <a:ln>
            <a:solidFill>
              <a:srgbClr val="00B0F0"/>
            </a:solidFill>
            <a:tailEnd type="triangle"/>
          </a:ln>
        </p:spPr>
        <p:style>
          <a:lnRef idx="1">
            <a:schemeClr val="accent2"/>
          </a:lnRef>
          <a:fillRef idx="0">
            <a:schemeClr val="accent2"/>
          </a:fillRef>
          <a:effectRef idx="0">
            <a:schemeClr val="accent2"/>
          </a:effectRef>
          <a:fontRef idx="minor">
            <a:schemeClr val="tx1"/>
          </a:fontRef>
        </p:style>
      </p:cxnSp>
      <p:sp>
        <p:nvSpPr>
          <p:cNvPr id="17" name="Rectangle 16">
            <a:extLst>
              <a:ext uri="{FF2B5EF4-FFF2-40B4-BE49-F238E27FC236}">
                <a16:creationId xmlns:a16="http://schemas.microsoft.com/office/drawing/2014/main" id="{A32ED069-0F95-1843-22F3-AB1B1A839E3F}"/>
              </a:ext>
            </a:extLst>
          </p:cNvPr>
          <p:cNvSpPr/>
          <p:nvPr/>
        </p:nvSpPr>
        <p:spPr>
          <a:xfrm>
            <a:off x="9887712" y="1383888"/>
            <a:ext cx="1694688" cy="761904"/>
          </a:xfrm>
          <a:prstGeom prst="rect">
            <a:avLst/>
          </a:prstGeom>
          <a:solidFill>
            <a:schemeClr val="accent2">
              <a:lumMod val="40000"/>
              <a:lumOff val="60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IN" dirty="0">
                <a:ln w="0"/>
                <a:solidFill>
                  <a:schemeClr val="tx1"/>
                </a:solidFill>
                <a:effectLst>
                  <a:outerShdw blurRad="38100" dist="19050" dir="2700000" algn="tl" rotWithShape="0">
                    <a:schemeClr val="dk1">
                      <a:alpha val="40000"/>
                    </a:schemeClr>
                  </a:outerShdw>
                </a:effectLst>
              </a:rPr>
              <a:t>Data Collection</a:t>
            </a:r>
          </a:p>
        </p:txBody>
      </p:sp>
      <p:cxnSp>
        <p:nvCxnSpPr>
          <p:cNvPr id="18" name="Straight Arrow Connector 17">
            <a:extLst>
              <a:ext uri="{FF2B5EF4-FFF2-40B4-BE49-F238E27FC236}">
                <a16:creationId xmlns:a16="http://schemas.microsoft.com/office/drawing/2014/main" id="{F52DF606-D728-DBF0-CAD6-1666233D6D6E}"/>
              </a:ext>
            </a:extLst>
          </p:cNvPr>
          <p:cNvCxnSpPr>
            <a:cxnSpLocks/>
            <a:endCxn id="21" idx="0"/>
          </p:cNvCxnSpPr>
          <p:nvPr/>
        </p:nvCxnSpPr>
        <p:spPr>
          <a:xfrm>
            <a:off x="10735056" y="2145792"/>
            <a:ext cx="0" cy="1279661"/>
          </a:xfrm>
          <a:prstGeom prst="straightConnector1">
            <a:avLst/>
          </a:prstGeom>
          <a:ln>
            <a:solidFill>
              <a:srgbClr val="00B0F0"/>
            </a:solidFill>
            <a:tailEnd type="triangle"/>
          </a:ln>
        </p:spPr>
        <p:style>
          <a:lnRef idx="1">
            <a:schemeClr val="accent2"/>
          </a:lnRef>
          <a:fillRef idx="0">
            <a:schemeClr val="accent2"/>
          </a:fillRef>
          <a:effectRef idx="0">
            <a:schemeClr val="accent2"/>
          </a:effectRef>
          <a:fontRef idx="minor">
            <a:schemeClr val="tx1"/>
          </a:fontRef>
        </p:style>
      </p:cxnSp>
      <p:sp>
        <p:nvSpPr>
          <p:cNvPr id="21" name="Rectangle 20">
            <a:extLst>
              <a:ext uri="{FF2B5EF4-FFF2-40B4-BE49-F238E27FC236}">
                <a16:creationId xmlns:a16="http://schemas.microsoft.com/office/drawing/2014/main" id="{5A60D9AD-C850-5A69-F9B4-911B09228469}"/>
              </a:ext>
            </a:extLst>
          </p:cNvPr>
          <p:cNvSpPr/>
          <p:nvPr/>
        </p:nvSpPr>
        <p:spPr>
          <a:xfrm>
            <a:off x="9887712" y="3425453"/>
            <a:ext cx="1694688" cy="761904"/>
          </a:xfrm>
          <a:prstGeom prst="rect">
            <a:avLst/>
          </a:prstGeom>
          <a:solidFill>
            <a:schemeClr val="accent2">
              <a:lumMod val="40000"/>
              <a:lumOff val="60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IN" dirty="0">
                <a:ln w="0"/>
                <a:solidFill>
                  <a:schemeClr val="tx1"/>
                </a:solidFill>
                <a:effectLst>
                  <a:outerShdw blurRad="38100" dist="19050" dir="2700000" algn="tl" rotWithShape="0">
                    <a:schemeClr val="dk1">
                      <a:alpha val="40000"/>
                    </a:schemeClr>
                  </a:outerShdw>
                </a:effectLst>
              </a:rPr>
              <a:t>Aerodynamic Analysis</a:t>
            </a:r>
          </a:p>
        </p:txBody>
      </p:sp>
      <p:cxnSp>
        <p:nvCxnSpPr>
          <p:cNvPr id="25" name="Straight Arrow Connector 24">
            <a:extLst>
              <a:ext uri="{FF2B5EF4-FFF2-40B4-BE49-F238E27FC236}">
                <a16:creationId xmlns:a16="http://schemas.microsoft.com/office/drawing/2014/main" id="{A2F01576-5422-06EB-E54D-56B00916D497}"/>
              </a:ext>
            </a:extLst>
          </p:cNvPr>
          <p:cNvCxnSpPr>
            <a:cxnSpLocks/>
            <a:stCxn id="21" idx="2"/>
          </p:cNvCxnSpPr>
          <p:nvPr/>
        </p:nvCxnSpPr>
        <p:spPr>
          <a:xfrm>
            <a:off x="10735056" y="4187357"/>
            <a:ext cx="6096" cy="1236392"/>
          </a:xfrm>
          <a:prstGeom prst="straightConnector1">
            <a:avLst/>
          </a:prstGeom>
          <a:ln>
            <a:solidFill>
              <a:srgbClr val="00B0F0"/>
            </a:solidFill>
            <a:tailEnd type="triangle"/>
          </a:ln>
        </p:spPr>
        <p:style>
          <a:lnRef idx="1">
            <a:schemeClr val="accent2"/>
          </a:lnRef>
          <a:fillRef idx="0">
            <a:schemeClr val="accent2"/>
          </a:fillRef>
          <a:effectRef idx="0">
            <a:schemeClr val="accent2"/>
          </a:effectRef>
          <a:fontRef idx="minor">
            <a:schemeClr val="tx1"/>
          </a:fontRef>
        </p:style>
      </p:cxnSp>
      <p:sp>
        <p:nvSpPr>
          <p:cNvPr id="26" name="Rectangle 25">
            <a:extLst>
              <a:ext uri="{FF2B5EF4-FFF2-40B4-BE49-F238E27FC236}">
                <a16:creationId xmlns:a16="http://schemas.microsoft.com/office/drawing/2014/main" id="{D6E20C66-27D8-DA36-8518-2FDB452D2AAB}"/>
              </a:ext>
            </a:extLst>
          </p:cNvPr>
          <p:cNvSpPr/>
          <p:nvPr/>
        </p:nvSpPr>
        <p:spPr>
          <a:xfrm>
            <a:off x="9887712" y="5423749"/>
            <a:ext cx="1694688" cy="761904"/>
          </a:xfrm>
          <a:prstGeom prst="rect">
            <a:avLst/>
          </a:prstGeom>
          <a:solidFill>
            <a:schemeClr val="accent2">
              <a:lumMod val="40000"/>
              <a:lumOff val="60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IN" dirty="0">
                <a:ln w="0"/>
                <a:solidFill>
                  <a:schemeClr val="tx1"/>
                </a:solidFill>
                <a:effectLst>
                  <a:outerShdw blurRad="38100" dist="19050" dir="2700000" algn="tl" rotWithShape="0">
                    <a:schemeClr val="dk1">
                      <a:alpha val="40000"/>
                    </a:schemeClr>
                  </a:outerShdw>
                </a:effectLst>
              </a:rPr>
              <a:t>AI Algorithm</a:t>
            </a:r>
          </a:p>
        </p:txBody>
      </p:sp>
      <p:cxnSp>
        <p:nvCxnSpPr>
          <p:cNvPr id="27" name="Straight Arrow Connector 26">
            <a:extLst>
              <a:ext uri="{FF2B5EF4-FFF2-40B4-BE49-F238E27FC236}">
                <a16:creationId xmlns:a16="http://schemas.microsoft.com/office/drawing/2014/main" id="{FC9CD941-CF8D-D23F-3D15-3520B0BAA81A}"/>
              </a:ext>
            </a:extLst>
          </p:cNvPr>
          <p:cNvCxnSpPr>
            <a:cxnSpLocks/>
          </p:cNvCxnSpPr>
          <p:nvPr/>
        </p:nvCxnSpPr>
        <p:spPr>
          <a:xfrm flipH="1">
            <a:off x="8488680" y="5804701"/>
            <a:ext cx="1399032" cy="11192"/>
          </a:xfrm>
          <a:prstGeom prst="straightConnector1">
            <a:avLst/>
          </a:prstGeom>
          <a:ln>
            <a:solidFill>
              <a:srgbClr val="00B0F0"/>
            </a:solidFill>
            <a:tailEnd type="triangle"/>
          </a:ln>
        </p:spPr>
        <p:style>
          <a:lnRef idx="1">
            <a:schemeClr val="accent2"/>
          </a:lnRef>
          <a:fillRef idx="0">
            <a:schemeClr val="accent2"/>
          </a:fillRef>
          <a:effectRef idx="0">
            <a:schemeClr val="accent2"/>
          </a:effectRef>
          <a:fontRef idx="minor">
            <a:schemeClr val="tx1"/>
          </a:fontRef>
        </p:style>
      </p:cxnSp>
      <p:sp>
        <p:nvSpPr>
          <p:cNvPr id="31" name="Rectangle 30">
            <a:extLst>
              <a:ext uri="{FF2B5EF4-FFF2-40B4-BE49-F238E27FC236}">
                <a16:creationId xmlns:a16="http://schemas.microsoft.com/office/drawing/2014/main" id="{2B971DAA-570F-93DB-215B-10493481225E}"/>
              </a:ext>
            </a:extLst>
          </p:cNvPr>
          <p:cNvSpPr/>
          <p:nvPr/>
        </p:nvSpPr>
        <p:spPr>
          <a:xfrm>
            <a:off x="6793992" y="5462920"/>
            <a:ext cx="1694688" cy="761904"/>
          </a:xfrm>
          <a:prstGeom prst="rect">
            <a:avLst/>
          </a:prstGeom>
          <a:solidFill>
            <a:schemeClr val="accent2">
              <a:lumMod val="40000"/>
              <a:lumOff val="60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IN" dirty="0">
                <a:ln w="0"/>
                <a:solidFill>
                  <a:schemeClr val="tx1"/>
                </a:solidFill>
                <a:effectLst>
                  <a:outerShdw blurRad="38100" dist="19050" dir="2700000" algn="tl" rotWithShape="0">
                    <a:schemeClr val="dk1">
                      <a:alpha val="40000"/>
                    </a:schemeClr>
                  </a:outerShdw>
                </a:effectLst>
              </a:rPr>
              <a:t>Optimization Process</a:t>
            </a:r>
          </a:p>
        </p:txBody>
      </p:sp>
      <p:cxnSp>
        <p:nvCxnSpPr>
          <p:cNvPr id="32" name="Straight Arrow Connector 31">
            <a:extLst>
              <a:ext uri="{FF2B5EF4-FFF2-40B4-BE49-F238E27FC236}">
                <a16:creationId xmlns:a16="http://schemas.microsoft.com/office/drawing/2014/main" id="{F48A20CC-B30A-DCB9-E42B-526DC6FB816A}"/>
              </a:ext>
            </a:extLst>
          </p:cNvPr>
          <p:cNvCxnSpPr>
            <a:cxnSpLocks/>
          </p:cNvCxnSpPr>
          <p:nvPr/>
        </p:nvCxnSpPr>
        <p:spPr>
          <a:xfrm flipH="1">
            <a:off x="5644896" y="5843872"/>
            <a:ext cx="1150620" cy="0"/>
          </a:xfrm>
          <a:prstGeom prst="straightConnector1">
            <a:avLst/>
          </a:prstGeom>
          <a:ln>
            <a:solidFill>
              <a:srgbClr val="00B0F0"/>
            </a:solidFill>
            <a:tailEnd type="triangle"/>
          </a:ln>
        </p:spPr>
        <p:style>
          <a:lnRef idx="1">
            <a:schemeClr val="accent2"/>
          </a:lnRef>
          <a:fillRef idx="0">
            <a:schemeClr val="accent2"/>
          </a:fillRef>
          <a:effectRef idx="0">
            <a:schemeClr val="accent2"/>
          </a:effectRef>
          <a:fontRef idx="minor">
            <a:schemeClr val="tx1"/>
          </a:fontRef>
        </p:style>
      </p:cxnSp>
      <p:sp>
        <p:nvSpPr>
          <p:cNvPr id="33" name="Rectangle 32">
            <a:extLst>
              <a:ext uri="{FF2B5EF4-FFF2-40B4-BE49-F238E27FC236}">
                <a16:creationId xmlns:a16="http://schemas.microsoft.com/office/drawing/2014/main" id="{780C345B-1B1B-915E-D266-EDCDF5FF12C9}"/>
              </a:ext>
            </a:extLst>
          </p:cNvPr>
          <p:cNvSpPr/>
          <p:nvPr/>
        </p:nvSpPr>
        <p:spPr>
          <a:xfrm>
            <a:off x="3733799" y="5440535"/>
            <a:ext cx="1885189" cy="812267"/>
          </a:xfrm>
          <a:prstGeom prst="rect">
            <a:avLst/>
          </a:prstGeom>
          <a:solidFill>
            <a:schemeClr val="accent2">
              <a:lumMod val="40000"/>
              <a:lumOff val="60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IN" dirty="0">
                <a:ln w="0"/>
                <a:solidFill>
                  <a:schemeClr val="tx1"/>
                </a:solidFill>
                <a:effectLst>
                  <a:outerShdw blurRad="38100" dist="19050" dir="2700000" algn="tl" rotWithShape="0">
                    <a:schemeClr val="dk1">
                      <a:alpha val="40000"/>
                    </a:schemeClr>
                  </a:outerShdw>
                </a:effectLst>
              </a:rPr>
              <a:t>Integration With Wing Design</a:t>
            </a:r>
          </a:p>
        </p:txBody>
      </p:sp>
      <p:cxnSp>
        <p:nvCxnSpPr>
          <p:cNvPr id="34" name="Straight Arrow Connector 33">
            <a:extLst>
              <a:ext uri="{FF2B5EF4-FFF2-40B4-BE49-F238E27FC236}">
                <a16:creationId xmlns:a16="http://schemas.microsoft.com/office/drawing/2014/main" id="{DB782F46-5BF1-78C9-C384-0EDEF5CFACB9}"/>
              </a:ext>
            </a:extLst>
          </p:cNvPr>
          <p:cNvCxnSpPr>
            <a:cxnSpLocks/>
            <a:stCxn id="33" idx="1"/>
          </p:cNvCxnSpPr>
          <p:nvPr/>
        </p:nvCxnSpPr>
        <p:spPr>
          <a:xfrm flipH="1">
            <a:off x="2560320" y="5846669"/>
            <a:ext cx="1173479" cy="8394"/>
          </a:xfrm>
          <a:prstGeom prst="straightConnector1">
            <a:avLst/>
          </a:prstGeom>
          <a:ln>
            <a:solidFill>
              <a:srgbClr val="00B0F0"/>
            </a:solidFill>
            <a:tailEnd type="triangle"/>
          </a:ln>
        </p:spPr>
        <p:style>
          <a:lnRef idx="1">
            <a:schemeClr val="accent2"/>
          </a:lnRef>
          <a:fillRef idx="0">
            <a:schemeClr val="accent2"/>
          </a:fillRef>
          <a:effectRef idx="0">
            <a:schemeClr val="accent2"/>
          </a:effectRef>
          <a:fontRef idx="minor">
            <a:schemeClr val="tx1"/>
          </a:fontRef>
        </p:style>
      </p:cxnSp>
      <p:sp>
        <p:nvSpPr>
          <p:cNvPr id="36" name="Rectangle 35">
            <a:extLst>
              <a:ext uri="{FF2B5EF4-FFF2-40B4-BE49-F238E27FC236}">
                <a16:creationId xmlns:a16="http://schemas.microsoft.com/office/drawing/2014/main" id="{D7137529-779D-63E5-9B3D-EFAB17D6D6A6}"/>
              </a:ext>
            </a:extLst>
          </p:cNvPr>
          <p:cNvSpPr/>
          <p:nvPr/>
        </p:nvSpPr>
        <p:spPr>
          <a:xfrm>
            <a:off x="673606" y="5462920"/>
            <a:ext cx="1885189" cy="812267"/>
          </a:xfrm>
          <a:prstGeom prst="rect">
            <a:avLst/>
          </a:prstGeom>
          <a:solidFill>
            <a:schemeClr val="accent2">
              <a:lumMod val="40000"/>
              <a:lumOff val="60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IN" dirty="0">
                <a:ln w="0"/>
                <a:solidFill>
                  <a:schemeClr val="tx1"/>
                </a:solidFill>
                <a:effectLst>
                  <a:outerShdw blurRad="38100" dist="19050" dir="2700000" algn="tl" rotWithShape="0">
                    <a:schemeClr val="dk1">
                      <a:alpha val="40000"/>
                    </a:schemeClr>
                  </a:outerShdw>
                </a:effectLst>
              </a:rPr>
              <a:t>Performance Evaluation</a:t>
            </a:r>
          </a:p>
        </p:txBody>
      </p:sp>
      <p:cxnSp>
        <p:nvCxnSpPr>
          <p:cNvPr id="39" name="Straight Arrow Connector 38">
            <a:extLst>
              <a:ext uri="{FF2B5EF4-FFF2-40B4-BE49-F238E27FC236}">
                <a16:creationId xmlns:a16="http://schemas.microsoft.com/office/drawing/2014/main" id="{C0220E77-407B-6022-AE08-7D703F530843}"/>
              </a:ext>
            </a:extLst>
          </p:cNvPr>
          <p:cNvCxnSpPr>
            <a:cxnSpLocks/>
            <a:endCxn id="41" idx="2"/>
          </p:cNvCxnSpPr>
          <p:nvPr/>
        </p:nvCxnSpPr>
        <p:spPr>
          <a:xfrm flipV="1">
            <a:off x="1630679" y="3992033"/>
            <a:ext cx="0" cy="1470887"/>
          </a:xfrm>
          <a:prstGeom prst="straightConnector1">
            <a:avLst/>
          </a:prstGeom>
          <a:ln>
            <a:solidFill>
              <a:srgbClr val="00B0F0"/>
            </a:solidFill>
            <a:tailEnd type="triangle"/>
          </a:ln>
        </p:spPr>
        <p:style>
          <a:lnRef idx="1">
            <a:schemeClr val="accent2"/>
          </a:lnRef>
          <a:fillRef idx="0">
            <a:schemeClr val="accent2"/>
          </a:fillRef>
          <a:effectRef idx="0">
            <a:schemeClr val="accent2"/>
          </a:effectRef>
          <a:fontRef idx="minor">
            <a:schemeClr val="tx1"/>
          </a:fontRef>
        </p:style>
      </p:cxnSp>
      <p:sp>
        <p:nvSpPr>
          <p:cNvPr id="41" name="Rectangle 40">
            <a:extLst>
              <a:ext uri="{FF2B5EF4-FFF2-40B4-BE49-F238E27FC236}">
                <a16:creationId xmlns:a16="http://schemas.microsoft.com/office/drawing/2014/main" id="{C4DFD7B6-9CC1-27E1-2ACB-5AAE7E127A0F}"/>
              </a:ext>
            </a:extLst>
          </p:cNvPr>
          <p:cNvSpPr/>
          <p:nvPr/>
        </p:nvSpPr>
        <p:spPr>
          <a:xfrm>
            <a:off x="688084" y="3179766"/>
            <a:ext cx="1885189" cy="812267"/>
          </a:xfrm>
          <a:prstGeom prst="rect">
            <a:avLst/>
          </a:prstGeom>
          <a:solidFill>
            <a:schemeClr val="accent2">
              <a:lumMod val="40000"/>
              <a:lumOff val="60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IN" dirty="0">
                <a:ln w="0"/>
                <a:solidFill>
                  <a:schemeClr val="tx1"/>
                </a:solidFill>
                <a:effectLst>
                  <a:outerShdw blurRad="38100" dist="19050" dir="2700000" algn="tl" rotWithShape="0">
                    <a:schemeClr val="dk1">
                      <a:alpha val="40000"/>
                    </a:schemeClr>
                  </a:outerShdw>
                </a:effectLst>
              </a:rPr>
              <a:t>Final Analysis</a:t>
            </a:r>
          </a:p>
        </p:txBody>
      </p:sp>
      <p:sp>
        <p:nvSpPr>
          <p:cNvPr id="45" name="Rectangle 44">
            <a:extLst>
              <a:ext uri="{FF2B5EF4-FFF2-40B4-BE49-F238E27FC236}">
                <a16:creationId xmlns:a16="http://schemas.microsoft.com/office/drawing/2014/main" id="{21D23C43-DB70-E332-4DB8-8814ACDE2AA2}"/>
              </a:ext>
            </a:extLst>
          </p:cNvPr>
          <p:cNvSpPr/>
          <p:nvPr/>
        </p:nvSpPr>
        <p:spPr>
          <a:xfrm>
            <a:off x="4061460" y="3179765"/>
            <a:ext cx="1694670" cy="812263"/>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IN" dirty="0"/>
              <a:t>End</a:t>
            </a:r>
          </a:p>
        </p:txBody>
      </p:sp>
      <p:cxnSp>
        <p:nvCxnSpPr>
          <p:cNvPr id="46" name="Straight Arrow Connector 45">
            <a:extLst>
              <a:ext uri="{FF2B5EF4-FFF2-40B4-BE49-F238E27FC236}">
                <a16:creationId xmlns:a16="http://schemas.microsoft.com/office/drawing/2014/main" id="{080D1C0E-95D4-F6F4-EE82-B6CFC934EAD4}"/>
              </a:ext>
            </a:extLst>
          </p:cNvPr>
          <p:cNvCxnSpPr>
            <a:cxnSpLocks/>
            <a:stCxn id="41" idx="3"/>
            <a:endCxn id="45" idx="1"/>
          </p:cNvCxnSpPr>
          <p:nvPr/>
        </p:nvCxnSpPr>
        <p:spPr>
          <a:xfrm flipV="1">
            <a:off x="2573273" y="3585897"/>
            <a:ext cx="1488187" cy="3"/>
          </a:xfrm>
          <a:prstGeom prst="straightConnector1">
            <a:avLst/>
          </a:prstGeom>
          <a:ln>
            <a:solidFill>
              <a:srgbClr val="00B0F0"/>
            </a:solidFill>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8299144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DA40EF59-C5D6-2198-96C3-BD915925DF0B}"/>
              </a:ext>
            </a:extLst>
          </p:cNvPr>
          <p:cNvSpPr/>
          <p:nvPr/>
        </p:nvSpPr>
        <p:spPr>
          <a:xfrm>
            <a:off x="950975" y="1419464"/>
            <a:ext cx="1607819" cy="750712"/>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IN" dirty="0"/>
              <a:t>Start</a:t>
            </a:r>
          </a:p>
        </p:txBody>
      </p:sp>
      <p:cxnSp>
        <p:nvCxnSpPr>
          <p:cNvPr id="7" name="Straight Arrow Connector 6">
            <a:extLst>
              <a:ext uri="{FF2B5EF4-FFF2-40B4-BE49-F238E27FC236}">
                <a16:creationId xmlns:a16="http://schemas.microsoft.com/office/drawing/2014/main" id="{FAE169B4-6474-4B84-253A-BEB77BD88EB7}"/>
              </a:ext>
            </a:extLst>
          </p:cNvPr>
          <p:cNvCxnSpPr>
            <a:cxnSpLocks/>
            <a:stCxn id="5" idx="3"/>
            <a:endCxn id="8" idx="1"/>
          </p:cNvCxnSpPr>
          <p:nvPr/>
        </p:nvCxnSpPr>
        <p:spPr>
          <a:xfrm flipV="1">
            <a:off x="2558794" y="1764840"/>
            <a:ext cx="1139953" cy="29980"/>
          </a:xfrm>
          <a:prstGeom prst="straightConnector1">
            <a:avLst/>
          </a:prstGeom>
          <a:ln w="38100">
            <a:solidFill>
              <a:schemeClr val="accent6">
                <a:lumMod val="75000"/>
              </a:schemeClr>
            </a:solidFill>
            <a:tailEnd type="triangle"/>
          </a:ln>
        </p:spPr>
        <p:style>
          <a:lnRef idx="1">
            <a:schemeClr val="accent2"/>
          </a:lnRef>
          <a:fillRef idx="0">
            <a:schemeClr val="accent2"/>
          </a:fillRef>
          <a:effectRef idx="0">
            <a:schemeClr val="accent2"/>
          </a:effectRef>
          <a:fontRef idx="minor">
            <a:schemeClr val="tx1"/>
          </a:fontRef>
        </p:style>
      </p:cxnSp>
      <p:sp>
        <p:nvSpPr>
          <p:cNvPr id="8" name="Rectangle 7">
            <a:extLst>
              <a:ext uri="{FF2B5EF4-FFF2-40B4-BE49-F238E27FC236}">
                <a16:creationId xmlns:a16="http://schemas.microsoft.com/office/drawing/2014/main" id="{4D97D7AD-58C4-E690-2FD2-2967148F4B4E}"/>
              </a:ext>
            </a:extLst>
          </p:cNvPr>
          <p:cNvSpPr/>
          <p:nvPr/>
        </p:nvSpPr>
        <p:spPr>
          <a:xfrm>
            <a:off x="3698747" y="1383888"/>
            <a:ext cx="1694688" cy="761904"/>
          </a:xfrm>
          <a:prstGeom prst="rect">
            <a:avLst/>
          </a:prstGeom>
          <a:solidFill>
            <a:schemeClr val="accent4">
              <a:lumMod val="40000"/>
              <a:lumOff val="60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IN" dirty="0">
                <a:ln w="0"/>
                <a:solidFill>
                  <a:schemeClr val="tx1"/>
                </a:solidFill>
                <a:effectLst>
                  <a:outerShdw blurRad="38100" dist="19050" dir="2700000" algn="tl" rotWithShape="0">
                    <a:schemeClr val="dk1">
                      <a:alpha val="40000"/>
                    </a:schemeClr>
                  </a:outerShdw>
                </a:effectLst>
              </a:rPr>
              <a:t>Define Objectives</a:t>
            </a:r>
          </a:p>
        </p:txBody>
      </p:sp>
      <p:cxnSp>
        <p:nvCxnSpPr>
          <p:cNvPr id="9" name="Straight Arrow Connector 8">
            <a:extLst>
              <a:ext uri="{FF2B5EF4-FFF2-40B4-BE49-F238E27FC236}">
                <a16:creationId xmlns:a16="http://schemas.microsoft.com/office/drawing/2014/main" id="{032B0600-8073-39DE-2A75-899396B82282}"/>
              </a:ext>
            </a:extLst>
          </p:cNvPr>
          <p:cNvCxnSpPr>
            <a:cxnSpLocks/>
            <a:stCxn id="8" idx="3"/>
          </p:cNvCxnSpPr>
          <p:nvPr/>
        </p:nvCxnSpPr>
        <p:spPr>
          <a:xfrm flipV="1">
            <a:off x="5393435" y="1753648"/>
            <a:ext cx="1354837" cy="11192"/>
          </a:xfrm>
          <a:prstGeom prst="straightConnector1">
            <a:avLst/>
          </a:prstGeom>
          <a:ln w="38100">
            <a:solidFill>
              <a:schemeClr val="accent6">
                <a:lumMod val="75000"/>
              </a:schemeClr>
            </a:solidFill>
            <a:tailEnd type="triangle"/>
          </a:ln>
        </p:spPr>
        <p:style>
          <a:lnRef idx="1">
            <a:schemeClr val="accent2"/>
          </a:lnRef>
          <a:fillRef idx="0">
            <a:schemeClr val="accent2"/>
          </a:fillRef>
          <a:effectRef idx="0">
            <a:schemeClr val="accent2"/>
          </a:effectRef>
          <a:fontRef idx="minor">
            <a:schemeClr val="tx1"/>
          </a:fontRef>
        </p:style>
      </p:cxnSp>
      <p:sp>
        <p:nvSpPr>
          <p:cNvPr id="11" name="Rectangle 10">
            <a:extLst>
              <a:ext uri="{FF2B5EF4-FFF2-40B4-BE49-F238E27FC236}">
                <a16:creationId xmlns:a16="http://schemas.microsoft.com/office/drawing/2014/main" id="{C98F7CF0-AA16-D50F-DD02-6A4644FE5CDD}"/>
              </a:ext>
            </a:extLst>
          </p:cNvPr>
          <p:cNvSpPr/>
          <p:nvPr/>
        </p:nvSpPr>
        <p:spPr>
          <a:xfrm>
            <a:off x="6748272" y="1395080"/>
            <a:ext cx="1694688" cy="761904"/>
          </a:xfrm>
          <a:prstGeom prst="rect">
            <a:avLst/>
          </a:prstGeom>
          <a:solidFill>
            <a:schemeClr val="accent4">
              <a:lumMod val="40000"/>
              <a:lumOff val="60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IN" dirty="0">
                <a:ln w="0"/>
                <a:solidFill>
                  <a:schemeClr val="tx1"/>
                </a:solidFill>
                <a:effectLst>
                  <a:outerShdw blurRad="38100" dist="19050" dir="2700000" algn="tl" rotWithShape="0">
                    <a:schemeClr val="dk1">
                      <a:alpha val="40000"/>
                    </a:schemeClr>
                  </a:outerShdw>
                </a:effectLst>
              </a:rPr>
              <a:t>Determine Requirements</a:t>
            </a:r>
          </a:p>
        </p:txBody>
      </p:sp>
      <p:cxnSp>
        <p:nvCxnSpPr>
          <p:cNvPr id="12" name="Straight Arrow Connector 11">
            <a:extLst>
              <a:ext uri="{FF2B5EF4-FFF2-40B4-BE49-F238E27FC236}">
                <a16:creationId xmlns:a16="http://schemas.microsoft.com/office/drawing/2014/main" id="{1791F224-6026-79F3-261C-6DB86CA671A4}"/>
              </a:ext>
            </a:extLst>
          </p:cNvPr>
          <p:cNvCxnSpPr>
            <a:cxnSpLocks/>
            <a:stCxn id="11" idx="3"/>
          </p:cNvCxnSpPr>
          <p:nvPr/>
        </p:nvCxnSpPr>
        <p:spPr>
          <a:xfrm>
            <a:off x="8442960" y="1776032"/>
            <a:ext cx="1444752" cy="11192"/>
          </a:xfrm>
          <a:prstGeom prst="straightConnector1">
            <a:avLst/>
          </a:prstGeom>
          <a:ln w="38100">
            <a:solidFill>
              <a:schemeClr val="accent6">
                <a:lumMod val="75000"/>
              </a:schemeClr>
            </a:solidFill>
            <a:tailEnd type="triangle"/>
          </a:ln>
        </p:spPr>
        <p:style>
          <a:lnRef idx="1">
            <a:schemeClr val="accent2"/>
          </a:lnRef>
          <a:fillRef idx="0">
            <a:schemeClr val="accent2"/>
          </a:fillRef>
          <a:effectRef idx="0">
            <a:schemeClr val="accent2"/>
          </a:effectRef>
          <a:fontRef idx="minor">
            <a:schemeClr val="tx1"/>
          </a:fontRef>
        </p:style>
      </p:cxnSp>
      <p:sp>
        <p:nvSpPr>
          <p:cNvPr id="17" name="Rectangle 16">
            <a:extLst>
              <a:ext uri="{FF2B5EF4-FFF2-40B4-BE49-F238E27FC236}">
                <a16:creationId xmlns:a16="http://schemas.microsoft.com/office/drawing/2014/main" id="{A32ED069-0F95-1843-22F3-AB1B1A839E3F}"/>
              </a:ext>
            </a:extLst>
          </p:cNvPr>
          <p:cNvSpPr/>
          <p:nvPr/>
        </p:nvSpPr>
        <p:spPr>
          <a:xfrm>
            <a:off x="9887712" y="1383888"/>
            <a:ext cx="1694688" cy="761904"/>
          </a:xfrm>
          <a:prstGeom prst="rect">
            <a:avLst/>
          </a:prstGeom>
          <a:solidFill>
            <a:schemeClr val="accent4">
              <a:lumMod val="40000"/>
              <a:lumOff val="60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IN" dirty="0">
                <a:ln w="0"/>
                <a:solidFill>
                  <a:schemeClr val="tx1"/>
                </a:solidFill>
                <a:effectLst>
                  <a:outerShdw blurRad="38100" dist="19050" dir="2700000" algn="tl" rotWithShape="0">
                    <a:schemeClr val="dk1">
                      <a:alpha val="40000"/>
                    </a:schemeClr>
                  </a:outerShdw>
                </a:effectLst>
              </a:rPr>
              <a:t>Wing Geometry</a:t>
            </a:r>
          </a:p>
        </p:txBody>
      </p:sp>
      <p:cxnSp>
        <p:nvCxnSpPr>
          <p:cNvPr id="18" name="Straight Arrow Connector 17">
            <a:extLst>
              <a:ext uri="{FF2B5EF4-FFF2-40B4-BE49-F238E27FC236}">
                <a16:creationId xmlns:a16="http://schemas.microsoft.com/office/drawing/2014/main" id="{F52DF606-D728-DBF0-CAD6-1666233D6D6E}"/>
              </a:ext>
            </a:extLst>
          </p:cNvPr>
          <p:cNvCxnSpPr>
            <a:cxnSpLocks/>
          </p:cNvCxnSpPr>
          <p:nvPr/>
        </p:nvCxnSpPr>
        <p:spPr>
          <a:xfrm>
            <a:off x="10735056" y="2145792"/>
            <a:ext cx="0" cy="670560"/>
          </a:xfrm>
          <a:prstGeom prst="straightConnector1">
            <a:avLst/>
          </a:prstGeom>
          <a:ln w="38100">
            <a:solidFill>
              <a:schemeClr val="accent6">
                <a:lumMod val="75000"/>
              </a:schemeClr>
            </a:solidFill>
            <a:tailEnd type="triangle"/>
          </a:ln>
        </p:spPr>
        <p:style>
          <a:lnRef idx="1">
            <a:schemeClr val="accent2"/>
          </a:lnRef>
          <a:fillRef idx="0">
            <a:schemeClr val="accent2"/>
          </a:fillRef>
          <a:effectRef idx="0">
            <a:schemeClr val="accent2"/>
          </a:effectRef>
          <a:fontRef idx="minor">
            <a:schemeClr val="tx1"/>
          </a:fontRef>
        </p:style>
      </p:cxnSp>
      <p:sp>
        <p:nvSpPr>
          <p:cNvPr id="21" name="Rectangle 20">
            <a:extLst>
              <a:ext uri="{FF2B5EF4-FFF2-40B4-BE49-F238E27FC236}">
                <a16:creationId xmlns:a16="http://schemas.microsoft.com/office/drawing/2014/main" id="{5A60D9AD-C850-5A69-F9B4-911B09228469}"/>
              </a:ext>
            </a:extLst>
          </p:cNvPr>
          <p:cNvSpPr/>
          <p:nvPr/>
        </p:nvSpPr>
        <p:spPr>
          <a:xfrm>
            <a:off x="9887712" y="2816352"/>
            <a:ext cx="1694688" cy="761904"/>
          </a:xfrm>
          <a:prstGeom prst="rect">
            <a:avLst/>
          </a:prstGeom>
          <a:solidFill>
            <a:schemeClr val="accent4">
              <a:lumMod val="40000"/>
              <a:lumOff val="60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IN" dirty="0" err="1">
                <a:ln w="0"/>
                <a:solidFill>
                  <a:schemeClr val="tx1"/>
                </a:solidFill>
                <a:effectLst>
                  <a:outerShdw blurRad="38100" dist="19050" dir="2700000" algn="tl" rotWithShape="0">
                    <a:schemeClr val="dk1">
                      <a:alpha val="40000"/>
                    </a:schemeClr>
                  </a:outerShdw>
                </a:effectLst>
              </a:rPr>
              <a:t>Airfoil</a:t>
            </a:r>
            <a:r>
              <a:rPr lang="en-IN" dirty="0">
                <a:ln w="0"/>
                <a:solidFill>
                  <a:schemeClr val="tx1"/>
                </a:solidFill>
                <a:effectLst>
                  <a:outerShdw blurRad="38100" dist="19050" dir="2700000" algn="tl" rotWithShape="0">
                    <a:schemeClr val="dk1">
                      <a:alpha val="40000"/>
                    </a:schemeClr>
                  </a:outerShdw>
                </a:effectLst>
              </a:rPr>
              <a:t> Selection</a:t>
            </a:r>
          </a:p>
        </p:txBody>
      </p:sp>
      <p:cxnSp>
        <p:nvCxnSpPr>
          <p:cNvPr id="25" name="Straight Arrow Connector 24">
            <a:extLst>
              <a:ext uri="{FF2B5EF4-FFF2-40B4-BE49-F238E27FC236}">
                <a16:creationId xmlns:a16="http://schemas.microsoft.com/office/drawing/2014/main" id="{A2F01576-5422-06EB-E54D-56B00916D497}"/>
              </a:ext>
            </a:extLst>
          </p:cNvPr>
          <p:cNvCxnSpPr>
            <a:cxnSpLocks/>
            <a:stCxn id="21" idx="2"/>
          </p:cNvCxnSpPr>
          <p:nvPr/>
        </p:nvCxnSpPr>
        <p:spPr>
          <a:xfrm>
            <a:off x="10735056" y="3578256"/>
            <a:ext cx="0" cy="670560"/>
          </a:xfrm>
          <a:prstGeom prst="straightConnector1">
            <a:avLst/>
          </a:prstGeom>
          <a:ln w="38100">
            <a:solidFill>
              <a:schemeClr val="accent6">
                <a:lumMod val="75000"/>
              </a:schemeClr>
            </a:solidFill>
            <a:tailEnd type="triangle"/>
          </a:ln>
        </p:spPr>
        <p:style>
          <a:lnRef idx="1">
            <a:schemeClr val="accent2"/>
          </a:lnRef>
          <a:fillRef idx="0">
            <a:schemeClr val="accent2"/>
          </a:fillRef>
          <a:effectRef idx="0">
            <a:schemeClr val="accent2"/>
          </a:effectRef>
          <a:fontRef idx="minor">
            <a:schemeClr val="tx1"/>
          </a:fontRef>
        </p:style>
      </p:cxnSp>
      <p:sp>
        <p:nvSpPr>
          <p:cNvPr id="26" name="Rectangle 25">
            <a:extLst>
              <a:ext uri="{FF2B5EF4-FFF2-40B4-BE49-F238E27FC236}">
                <a16:creationId xmlns:a16="http://schemas.microsoft.com/office/drawing/2014/main" id="{D6E20C66-27D8-DA36-8518-2FDB452D2AAB}"/>
              </a:ext>
            </a:extLst>
          </p:cNvPr>
          <p:cNvSpPr/>
          <p:nvPr/>
        </p:nvSpPr>
        <p:spPr>
          <a:xfrm>
            <a:off x="9887712" y="4259317"/>
            <a:ext cx="1694688" cy="761904"/>
          </a:xfrm>
          <a:prstGeom prst="rect">
            <a:avLst/>
          </a:prstGeom>
          <a:solidFill>
            <a:schemeClr val="accent4">
              <a:lumMod val="40000"/>
              <a:lumOff val="60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IN" dirty="0">
                <a:ln w="0"/>
                <a:solidFill>
                  <a:schemeClr val="tx1"/>
                </a:solidFill>
                <a:effectLst>
                  <a:outerShdw blurRad="38100" dist="19050" dir="2700000" algn="tl" rotWithShape="0">
                    <a:schemeClr val="dk1">
                      <a:alpha val="40000"/>
                    </a:schemeClr>
                  </a:outerShdw>
                </a:effectLst>
              </a:rPr>
              <a:t>Creation of 3D Model</a:t>
            </a:r>
          </a:p>
        </p:txBody>
      </p:sp>
      <p:cxnSp>
        <p:nvCxnSpPr>
          <p:cNvPr id="27" name="Straight Arrow Connector 26">
            <a:extLst>
              <a:ext uri="{FF2B5EF4-FFF2-40B4-BE49-F238E27FC236}">
                <a16:creationId xmlns:a16="http://schemas.microsoft.com/office/drawing/2014/main" id="{FC9CD941-CF8D-D23F-3D15-3520B0BAA81A}"/>
              </a:ext>
            </a:extLst>
          </p:cNvPr>
          <p:cNvCxnSpPr>
            <a:cxnSpLocks/>
            <a:endCxn id="31" idx="3"/>
          </p:cNvCxnSpPr>
          <p:nvPr/>
        </p:nvCxnSpPr>
        <p:spPr>
          <a:xfrm flipH="1" flipV="1">
            <a:off x="8536641" y="4623482"/>
            <a:ext cx="1351071" cy="1181219"/>
          </a:xfrm>
          <a:prstGeom prst="straightConnector1">
            <a:avLst/>
          </a:prstGeom>
          <a:ln w="38100">
            <a:solidFill>
              <a:schemeClr val="accent6">
                <a:lumMod val="75000"/>
              </a:schemeClr>
            </a:solidFill>
            <a:tailEnd type="triangle"/>
          </a:ln>
        </p:spPr>
        <p:style>
          <a:lnRef idx="1">
            <a:schemeClr val="accent2"/>
          </a:lnRef>
          <a:fillRef idx="0">
            <a:schemeClr val="accent2"/>
          </a:fillRef>
          <a:effectRef idx="0">
            <a:schemeClr val="accent2"/>
          </a:effectRef>
          <a:fontRef idx="minor">
            <a:schemeClr val="tx1"/>
          </a:fontRef>
        </p:style>
      </p:cxnSp>
      <p:sp>
        <p:nvSpPr>
          <p:cNvPr id="31" name="Rectangle 30">
            <a:extLst>
              <a:ext uri="{FF2B5EF4-FFF2-40B4-BE49-F238E27FC236}">
                <a16:creationId xmlns:a16="http://schemas.microsoft.com/office/drawing/2014/main" id="{2B971DAA-570F-93DB-215B-10493481225E}"/>
              </a:ext>
            </a:extLst>
          </p:cNvPr>
          <p:cNvSpPr/>
          <p:nvPr/>
        </p:nvSpPr>
        <p:spPr>
          <a:xfrm>
            <a:off x="6841953" y="4242530"/>
            <a:ext cx="1694688" cy="761904"/>
          </a:xfrm>
          <a:prstGeom prst="rect">
            <a:avLst/>
          </a:prstGeom>
          <a:solidFill>
            <a:schemeClr val="accent4">
              <a:lumMod val="40000"/>
              <a:lumOff val="60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IN" dirty="0">
                <a:ln w="0"/>
                <a:solidFill>
                  <a:schemeClr val="tx1"/>
                </a:solidFill>
                <a:effectLst>
                  <a:outerShdw blurRad="38100" dist="19050" dir="2700000" algn="tl" rotWithShape="0">
                    <a:schemeClr val="dk1">
                      <a:alpha val="40000"/>
                    </a:schemeClr>
                  </a:outerShdw>
                </a:effectLst>
              </a:rPr>
              <a:t>Perform Analysis</a:t>
            </a:r>
          </a:p>
        </p:txBody>
      </p:sp>
      <p:cxnSp>
        <p:nvCxnSpPr>
          <p:cNvPr id="32" name="Straight Arrow Connector 31">
            <a:extLst>
              <a:ext uri="{FF2B5EF4-FFF2-40B4-BE49-F238E27FC236}">
                <a16:creationId xmlns:a16="http://schemas.microsoft.com/office/drawing/2014/main" id="{F48A20CC-B30A-DCB9-E42B-526DC6FB816A}"/>
              </a:ext>
            </a:extLst>
          </p:cNvPr>
          <p:cNvCxnSpPr>
            <a:cxnSpLocks/>
            <a:stCxn id="31" idx="1"/>
            <a:endCxn id="33" idx="3"/>
          </p:cNvCxnSpPr>
          <p:nvPr/>
        </p:nvCxnSpPr>
        <p:spPr>
          <a:xfrm flipH="1">
            <a:off x="5669279" y="4623482"/>
            <a:ext cx="1172674" cy="14217"/>
          </a:xfrm>
          <a:prstGeom prst="straightConnector1">
            <a:avLst/>
          </a:prstGeom>
          <a:ln w="38100">
            <a:solidFill>
              <a:schemeClr val="accent6">
                <a:lumMod val="75000"/>
              </a:schemeClr>
            </a:solidFill>
            <a:tailEnd type="triangle"/>
          </a:ln>
        </p:spPr>
        <p:style>
          <a:lnRef idx="1">
            <a:schemeClr val="accent2"/>
          </a:lnRef>
          <a:fillRef idx="0">
            <a:schemeClr val="accent2"/>
          </a:fillRef>
          <a:effectRef idx="0">
            <a:schemeClr val="accent2"/>
          </a:effectRef>
          <a:fontRef idx="minor">
            <a:schemeClr val="tx1"/>
          </a:fontRef>
        </p:style>
      </p:cxnSp>
      <p:sp>
        <p:nvSpPr>
          <p:cNvPr id="33" name="Rectangle 32">
            <a:extLst>
              <a:ext uri="{FF2B5EF4-FFF2-40B4-BE49-F238E27FC236}">
                <a16:creationId xmlns:a16="http://schemas.microsoft.com/office/drawing/2014/main" id="{780C345B-1B1B-915E-D266-EDCDF5FF12C9}"/>
              </a:ext>
            </a:extLst>
          </p:cNvPr>
          <p:cNvSpPr/>
          <p:nvPr/>
        </p:nvSpPr>
        <p:spPr>
          <a:xfrm>
            <a:off x="3698747" y="4208954"/>
            <a:ext cx="1970532" cy="857490"/>
          </a:xfrm>
          <a:prstGeom prst="rect">
            <a:avLst/>
          </a:prstGeom>
          <a:solidFill>
            <a:schemeClr val="accent4">
              <a:lumMod val="40000"/>
              <a:lumOff val="60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IN" dirty="0">
                <a:ln w="0"/>
                <a:solidFill>
                  <a:schemeClr val="tx1"/>
                </a:solidFill>
                <a:effectLst>
                  <a:outerShdw blurRad="38100" dist="19050" dir="2700000" algn="tl" rotWithShape="0">
                    <a:schemeClr val="dk1">
                      <a:alpha val="40000"/>
                    </a:schemeClr>
                  </a:outerShdw>
                </a:effectLst>
              </a:rPr>
              <a:t>Analyse Result and Make Adjustments </a:t>
            </a:r>
          </a:p>
        </p:txBody>
      </p:sp>
      <p:cxnSp>
        <p:nvCxnSpPr>
          <p:cNvPr id="34" name="Straight Arrow Connector 33">
            <a:extLst>
              <a:ext uri="{FF2B5EF4-FFF2-40B4-BE49-F238E27FC236}">
                <a16:creationId xmlns:a16="http://schemas.microsoft.com/office/drawing/2014/main" id="{DB782F46-5BF1-78C9-C384-0EDEF5CFACB9}"/>
              </a:ext>
            </a:extLst>
          </p:cNvPr>
          <p:cNvCxnSpPr>
            <a:cxnSpLocks/>
            <a:stCxn id="33" idx="1"/>
          </p:cNvCxnSpPr>
          <p:nvPr/>
        </p:nvCxnSpPr>
        <p:spPr>
          <a:xfrm flipH="1" flipV="1">
            <a:off x="2525268" y="4623482"/>
            <a:ext cx="1173479" cy="14217"/>
          </a:xfrm>
          <a:prstGeom prst="straightConnector1">
            <a:avLst/>
          </a:prstGeom>
          <a:ln w="38100">
            <a:solidFill>
              <a:schemeClr val="accent6">
                <a:lumMod val="75000"/>
              </a:schemeClr>
            </a:solidFill>
            <a:tailEnd type="triangle"/>
          </a:ln>
        </p:spPr>
        <p:style>
          <a:lnRef idx="1">
            <a:schemeClr val="accent2"/>
          </a:lnRef>
          <a:fillRef idx="0">
            <a:schemeClr val="accent2"/>
          </a:fillRef>
          <a:effectRef idx="0">
            <a:schemeClr val="accent2"/>
          </a:effectRef>
          <a:fontRef idx="minor">
            <a:schemeClr val="tx1"/>
          </a:fontRef>
        </p:style>
      </p:cxnSp>
      <p:sp>
        <p:nvSpPr>
          <p:cNvPr id="36" name="Rectangle 35">
            <a:extLst>
              <a:ext uri="{FF2B5EF4-FFF2-40B4-BE49-F238E27FC236}">
                <a16:creationId xmlns:a16="http://schemas.microsoft.com/office/drawing/2014/main" id="{D7137529-779D-63E5-9B3D-EFAB17D6D6A6}"/>
              </a:ext>
            </a:extLst>
          </p:cNvPr>
          <p:cNvSpPr/>
          <p:nvPr/>
        </p:nvSpPr>
        <p:spPr>
          <a:xfrm>
            <a:off x="637030" y="4259317"/>
            <a:ext cx="1885189" cy="812267"/>
          </a:xfrm>
          <a:prstGeom prst="rect">
            <a:avLst/>
          </a:prstGeom>
          <a:solidFill>
            <a:schemeClr val="accent4">
              <a:lumMod val="40000"/>
              <a:lumOff val="60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IN" dirty="0">
                <a:ln w="0"/>
                <a:solidFill>
                  <a:schemeClr val="tx1"/>
                </a:solidFill>
                <a:effectLst>
                  <a:outerShdw blurRad="38100" dist="19050" dir="2700000" algn="tl" rotWithShape="0">
                    <a:schemeClr val="dk1">
                      <a:alpha val="40000"/>
                    </a:schemeClr>
                  </a:outerShdw>
                </a:effectLst>
              </a:rPr>
              <a:t>Optimize Design</a:t>
            </a:r>
          </a:p>
        </p:txBody>
      </p:sp>
      <p:cxnSp>
        <p:nvCxnSpPr>
          <p:cNvPr id="39" name="Straight Arrow Connector 38">
            <a:extLst>
              <a:ext uri="{FF2B5EF4-FFF2-40B4-BE49-F238E27FC236}">
                <a16:creationId xmlns:a16="http://schemas.microsoft.com/office/drawing/2014/main" id="{C0220E77-407B-6022-AE08-7D703F530843}"/>
              </a:ext>
            </a:extLst>
          </p:cNvPr>
          <p:cNvCxnSpPr>
            <a:cxnSpLocks/>
            <a:endCxn id="41" idx="2"/>
          </p:cNvCxnSpPr>
          <p:nvPr/>
        </p:nvCxnSpPr>
        <p:spPr>
          <a:xfrm flipV="1">
            <a:off x="1579625" y="3342215"/>
            <a:ext cx="1" cy="917102"/>
          </a:xfrm>
          <a:prstGeom prst="straightConnector1">
            <a:avLst/>
          </a:prstGeom>
          <a:ln w="38100">
            <a:solidFill>
              <a:schemeClr val="accent6">
                <a:lumMod val="75000"/>
              </a:schemeClr>
            </a:solidFill>
            <a:tailEnd type="triangle"/>
          </a:ln>
        </p:spPr>
        <p:style>
          <a:lnRef idx="1">
            <a:schemeClr val="accent2"/>
          </a:lnRef>
          <a:fillRef idx="0">
            <a:schemeClr val="accent2"/>
          </a:fillRef>
          <a:effectRef idx="0">
            <a:schemeClr val="accent2"/>
          </a:effectRef>
          <a:fontRef idx="minor">
            <a:schemeClr val="tx1"/>
          </a:fontRef>
        </p:style>
      </p:cxnSp>
      <p:sp>
        <p:nvSpPr>
          <p:cNvPr id="41" name="Rectangle 40">
            <a:extLst>
              <a:ext uri="{FF2B5EF4-FFF2-40B4-BE49-F238E27FC236}">
                <a16:creationId xmlns:a16="http://schemas.microsoft.com/office/drawing/2014/main" id="{C4DFD7B6-9CC1-27E1-2ACB-5AAE7E127A0F}"/>
              </a:ext>
            </a:extLst>
          </p:cNvPr>
          <p:cNvSpPr/>
          <p:nvPr/>
        </p:nvSpPr>
        <p:spPr>
          <a:xfrm>
            <a:off x="637031" y="2529948"/>
            <a:ext cx="1885189" cy="812267"/>
          </a:xfrm>
          <a:prstGeom prst="rect">
            <a:avLst/>
          </a:prstGeom>
          <a:solidFill>
            <a:schemeClr val="accent4">
              <a:lumMod val="40000"/>
              <a:lumOff val="60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IN" dirty="0">
                <a:ln w="0"/>
                <a:solidFill>
                  <a:schemeClr val="tx1"/>
                </a:solidFill>
                <a:effectLst>
                  <a:outerShdw blurRad="38100" dist="19050" dir="2700000" algn="tl" rotWithShape="0">
                    <a:schemeClr val="dk1">
                      <a:alpha val="40000"/>
                    </a:schemeClr>
                  </a:outerShdw>
                </a:effectLst>
              </a:rPr>
              <a:t>Validate with Simulation</a:t>
            </a:r>
          </a:p>
        </p:txBody>
      </p:sp>
      <p:cxnSp>
        <p:nvCxnSpPr>
          <p:cNvPr id="46" name="Straight Arrow Connector 45">
            <a:extLst>
              <a:ext uri="{FF2B5EF4-FFF2-40B4-BE49-F238E27FC236}">
                <a16:creationId xmlns:a16="http://schemas.microsoft.com/office/drawing/2014/main" id="{080D1C0E-95D4-F6F4-EE82-B6CFC934EAD4}"/>
              </a:ext>
            </a:extLst>
          </p:cNvPr>
          <p:cNvCxnSpPr>
            <a:cxnSpLocks/>
            <a:stCxn id="41" idx="3"/>
          </p:cNvCxnSpPr>
          <p:nvPr/>
        </p:nvCxnSpPr>
        <p:spPr>
          <a:xfrm flipV="1">
            <a:off x="2522220" y="2936079"/>
            <a:ext cx="1131561" cy="3"/>
          </a:xfrm>
          <a:prstGeom prst="straightConnector1">
            <a:avLst/>
          </a:prstGeom>
          <a:ln w="38100">
            <a:solidFill>
              <a:schemeClr val="accent6">
                <a:lumMod val="75000"/>
              </a:schemeClr>
            </a:solidFill>
            <a:tailEnd type="triangle"/>
          </a:ln>
        </p:spPr>
        <p:style>
          <a:lnRef idx="1">
            <a:schemeClr val="accent2"/>
          </a:lnRef>
          <a:fillRef idx="0">
            <a:schemeClr val="accent2"/>
          </a:fillRef>
          <a:effectRef idx="0">
            <a:schemeClr val="accent2"/>
          </a:effectRef>
          <a:fontRef idx="minor">
            <a:schemeClr val="tx1"/>
          </a:fontRef>
        </p:style>
      </p:cxnSp>
      <p:sp>
        <p:nvSpPr>
          <p:cNvPr id="10" name="Title 1">
            <a:extLst>
              <a:ext uri="{FF2B5EF4-FFF2-40B4-BE49-F238E27FC236}">
                <a16:creationId xmlns:a16="http://schemas.microsoft.com/office/drawing/2014/main" id="{6197917F-677E-111A-1B8F-C35BB888E662}"/>
              </a:ext>
            </a:extLst>
          </p:cNvPr>
          <p:cNvSpPr>
            <a:spLocks noGrp="1"/>
          </p:cNvSpPr>
          <p:nvPr>
            <p:ph type="title"/>
          </p:nvPr>
        </p:nvSpPr>
        <p:spPr>
          <a:xfrm>
            <a:off x="160019" y="9565"/>
            <a:ext cx="11821668" cy="1325563"/>
          </a:xfrm>
        </p:spPr>
        <p:txBody>
          <a:bodyPr>
            <a:normAutofit/>
          </a:bodyPr>
          <a:lstStyle/>
          <a:p>
            <a:pPr algn="ctr"/>
            <a:r>
              <a:rPr lang="en-IN" sz="4000" b="1" dirty="0">
                <a:latin typeface="Algerian" panose="04020705040A02060702" pitchFamily="82" charset="0"/>
              </a:rPr>
              <a:t>METHODOLOGY – Wing design using xflr5</a:t>
            </a:r>
          </a:p>
        </p:txBody>
      </p:sp>
      <p:sp>
        <p:nvSpPr>
          <p:cNvPr id="16" name="Rectangle 15">
            <a:extLst>
              <a:ext uri="{FF2B5EF4-FFF2-40B4-BE49-F238E27FC236}">
                <a16:creationId xmlns:a16="http://schemas.microsoft.com/office/drawing/2014/main" id="{B4F48195-6D51-A904-E19F-13C8FDCC559C}"/>
              </a:ext>
            </a:extLst>
          </p:cNvPr>
          <p:cNvSpPr/>
          <p:nvPr/>
        </p:nvSpPr>
        <p:spPr>
          <a:xfrm>
            <a:off x="9887712" y="5423749"/>
            <a:ext cx="1694688" cy="761904"/>
          </a:xfrm>
          <a:prstGeom prst="rect">
            <a:avLst/>
          </a:prstGeom>
          <a:solidFill>
            <a:schemeClr val="accent4">
              <a:lumMod val="40000"/>
              <a:lumOff val="60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IN" dirty="0">
                <a:ln w="0"/>
                <a:solidFill>
                  <a:schemeClr val="tx1"/>
                </a:solidFill>
                <a:effectLst>
                  <a:outerShdw blurRad="38100" dist="19050" dir="2700000" algn="tl" rotWithShape="0">
                    <a:schemeClr val="dk1">
                      <a:alpha val="40000"/>
                    </a:schemeClr>
                  </a:outerShdw>
                </a:effectLst>
              </a:rPr>
              <a:t>Import to XFLR5</a:t>
            </a:r>
          </a:p>
        </p:txBody>
      </p:sp>
      <p:cxnSp>
        <p:nvCxnSpPr>
          <p:cNvPr id="19" name="Straight Arrow Connector 18">
            <a:extLst>
              <a:ext uri="{FF2B5EF4-FFF2-40B4-BE49-F238E27FC236}">
                <a16:creationId xmlns:a16="http://schemas.microsoft.com/office/drawing/2014/main" id="{39560659-1B4B-065B-B2C1-0BC785B82C08}"/>
              </a:ext>
            </a:extLst>
          </p:cNvPr>
          <p:cNvCxnSpPr>
            <a:cxnSpLocks/>
          </p:cNvCxnSpPr>
          <p:nvPr/>
        </p:nvCxnSpPr>
        <p:spPr>
          <a:xfrm>
            <a:off x="10710672" y="5021221"/>
            <a:ext cx="0" cy="441699"/>
          </a:xfrm>
          <a:prstGeom prst="straightConnector1">
            <a:avLst/>
          </a:prstGeom>
          <a:ln w="38100">
            <a:solidFill>
              <a:schemeClr val="accent6">
                <a:lumMod val="75000"/>
              </a:schemeClr>
            </a:solidFill>
            <a:tailEnd type="triangle"/>
          </a:ln>
        </p:spPr>
        <p:style>
          <a:lnRef idx="1">
            <a:schemeClr val="accent2"/>
          </a:lnRef>
          <a:fillRef idx="0">
            <a:schemeClr val="accent2"/>
          </a:fillRef>
          <a:effectRef idx="0">
            <a:schemeClr val="accent2"/>
          </a:effectRef>
          <a:fontRef idx="minor">
            <a:schemeClr val="tx1"/>
          </a:fontRef>
        </p:style>
      </p:cxnSp>
      <p:sp>
        <p:nvSpPr>
          <p:cNvPr id="23" name="Rectangle 22">
            <a:extLst>
              <a:ext uri="{FF2B5EF4-FFF2-40B4-BE49-F238E27FC236}">
                <a16:creationId xmlns:a16="http://schemas.microsoft.com/office/drawing/2014/main" id="{146E05DA-9D8A-D76D-3B91-E306B6135D88}"/>
              </a:ext>
            </a:extLst>
          </p:cNvPr>
          <p:cNvSpPr/>
          <p:nvPr/>
        </p:nvSpPr>
        <p:spPr>
          <a:xfrm>
            <a:off x="3653781" y="2541938"/>
            <a:ext cx="1885189" cy="812267"/>
          </a:xfrm>
          <a:prstGeom prst="rect">
            <a:avLst/>
          </a:prstGeom>
          <a:solidFill>
            <a:schemeClr val="accent4">
              <a:lumMod val="40000"/>
              <a:lumOff val="60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IN" dirty="0">
                <a:ln w="0"/>
                <a:solidFill>
                  <a:schemeClr val="tx1"/>
                </a:solidFill>
                <a:effectLst>
                  <a:outerShdw blurRad="38100" dist="19050" dir="2700000" algn="tl" rotWithShape="0">
                    <a:schemeClr val="dk1">
                      <a:alpha val="40000"/>
                    </a:schemeClr>
                  </a:outerShdw>
                </a:effectLst>
              </a:rPr>
              <a:t>Finalise Design Output</a:t>
            </a:r>
          </a:p>
        </p:txBody>
      </p:sp>
      <p:sp>
        <p:nvSpPr>
          <p:cNvPr id="24" name="Rectangle 23">
            <a:extLst>
              <a:ext uri="{FF2B5EF4-FFF2-40B4-BE49-F238E27FC236}">
                <a16:creationId xmlns:a16="http://schemas.microsoft.com/office/drawing/2014/main" id="{21D23C43-DB70-E332-4DB8-8814ACDE2AA2}"/>
              </a:ext>
            </a:extLst>
          </p:cNvPr>
          <p:cNvSpPr/>
          <p:nvPr/>
        </p:nvSpPr>
        <p:spPr>
          <a:xfrm>
            <a:off x="6841971" y="2540655"/>
            <a:ext cx="1694670" cy="812263"/>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IN" dirty="0"/>
              <a:t>End</a:t>
            </a:r>
          </a:p>
        </p:txBody>
      </p:sp>
      <p:cxnSp>
        <p:nvCxnSpPr>
          <p:cNvPr id="28" name="Straight Arrow Connector 27">
            <a:extLst>
              <a:ext uri="{FF2B5EF4-FFF2-40B4-BE49-F238E27FC236}">
                <a16:creationId xmlns:a16="http://schemas.microsoft.com/office/drawing/2014/main" id="{BAFFD772-391F-AD54-C84C-F094F480CCCF}"/>
              </a:ext>
            </a:extLst>
          </p:cNvPr>
          <p:cNvCxnSpPr>
            <a:cxnSpLocks/>
            <a:stCxn id="23" idx="3"/>
            <a:endCxn id="24" idx="1"/>
          </p:cNvCxnSpPr>
          <p:nvPr/>
        </p:nvCxnSpPr>
        <p:spPr>
          <a:xfrm flipV="1">
            <a:off x="5538970" y="2946787"/>
            <a:ext cx="1303001" cy="1285"/>
          </a:xfrm>
          <a:prstGeom prst="straightConnector1">
            <a:avLst/>
          </a:prstGeom>
          <a:ln w="38100">
            <a:solidFill>
              <a:schemeClr val="accent6">
                <a:lumMod val="75000"/>
              </a:schemeClr>
            </a:solidFill>
            <a:tailEnd type="triangle"/>
          </a:ln>
        </p:spPr>
        <p:style>
          <a:lnRef idx="1">
            <a:schemeClr val="accent2"/>
          </a:lnRef>
          <a:fillRef idx="0">
            <a:schemeClr val="accent2"/>
          </a:fillRef>
          <a:effectRef idx="0">
            <a:schemeClr val="accent2"/>
          </a:effectRef>
          <a:fontRef idx="minor">
            <a:schemeClr val="tx1"/>
          </a:fontRef>
        </p:style>
      </p:cxnSp>
      <p:sp>
        <p:nvSpPr>
          <p:cNvPr id="44" name="Rectangle 43">
            <a:extLst>
              <a:ext uri="{FF2B5EF4-FFF2-40B4-BE49-F238E27FC236}">
                <a16:creationId xmlns:a16="http://schemas.microsoft.com/office/drawing/2014/main" id="{B5D00D25-C88B-AAA7-B283-B0A3E47E338B}"/>
              </a:ext>
            </a:extLst>
          </p:cNvPr>
          <p:cNvSpPr/>
          <p:nvPr/>
        </p:nvSpPr>
        <p:spPr>
          <a:xfrm>
            <a:off x="5343126" y="5699474"/>
            <a:ext cx="1694688" cy="761904"/>
          </a:xfrm>
          <a:prstGeom prst="rect">
            <a:avLst/>
          </a:prstGeom>
          <a:solidFill>
            <a:schemeClr val="accent4">
              <a:lumMod val="40000"/>
              <a:lumOff val="60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IN" dirty="0" err="1">
                <a:ln w="0"/>
                <a:solidFill>
                  <a:schemeClr val="tx1"/>
                </a:solidFill>
                <a:effectLst>
                  <a:outerShdw blurRad="38100" dist="19050" dir="2700000" algn="tl" rotWithShape="0">
                    <a:schemeClr val="dk1">
                      <a:alpha val="40000"/>
                    </a:schemeClr>
                  </a:outerShdw>
                </a:effectLst>
              </a:rPr>
              <a:t>Airfoil</a:t>
            </a:r>
            <a:r>
              <a:rPr lang="en-IN" dirty="0">
                <a:ln w="0"/>
                <a:solidFill>
                  <a:schemeClr val="tx1"/>
                </a:solidFill>
                <a:effectLst>
                  <a:outerShdw blurRad="38100" dist="19050" dir="2700000" algn="tl" rotWithShape="0">
                    <a:schemeClr val="dk1">
                      <a:alpha val="40000"/>
                    </a:schemeClr>
                  </a:outerShdw>
                </a:effectLst>
              </a:rPr>
              <a:t> Analysis</a:t>
            </a:r>
          </a:p>
        </p:txBody>
      </p:sp>
      <p:sp>
        <p:nvSpPr>
          <p:cNvPr id="47" name="Rectangle 46">
            <a:extLst>
              <a:ext uri="{FF2B5EF4-FFF2-40B4-BE49-F238E27FC236}">
                <a16:creationId xmlns:a16="http://schemas.microsoft.com/office/drawing/2014/main" id="{959D7B23-8999-BB01-BEA9-187F20B5B09B}"/>
              </a:ext>
            </a:extLst>
          </p:cNvPr>
          <p:cNvSpPr/>
          <p:nvPr/>
        </p:nvSpPr>
        <p:spPr>
          <a:xfrm>
            <a:off x="7757160" y="5699474"/>
            <a:ext cx="1694688" cy="761904"/>
          </a:xfrm>
          <a:prstGeom prst="rect">
            <a:avLst/>
          </a:prstGeom>
          <a:solidFill>
            <a:schemeClr val="accent4">
              <a:lumMod val="40000"/>
              <a:lumOff val="60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IN" dirty="0">
                <a:ln w="0"/>
                <a:solidFill>
                  <a:schemeClr val="tx1"/>
                </a:solidFill>
                <a:effectLst>
                  <a:outerShdw blurRad="38100" dist="19050" dir="2700000" algn="tl" rotWithShape="0">
                    <a:schemeClr val="dk1">
                      <a:alpha val="40000"/>
                    </a:schemeClr>
                  </a:outerShdw>
                </a:effectLst>
              </a:rPr>
              <a:t>Wing Analysis</a:t>
            </a:r>
          </a:p>
        </p:txBody>
      </p:sp>
      <p:cxnSp>
        <p:nvCxnSpPr>
          <p:cNvPr id="48" name="Straight Arrow Connector 47">
            <a:extLst>
              <a:ext uri="{FF2B5EF4-FFF2-40B4-BE49-F238E27FC236}">
                <a16:creationId xmlns:a16="http://schemas.microsoft.com/office/drawing/2014/main" id="{A156C120-4492-DD90-148A-B590B125F3AC}"/>
              </a:ext>
            </a:extLst>
          </p:cNvPr>
          <p:cNvCxnSpPr>
            <a:cxnSpLocks/>
            <a:stCxn id="31" idx="2"/>
          </p:cNvCxnSpPr>
          <p:nvPr/>
        </p:nvCxnSpPr>
        <p:spPr>
          <a:xfrm flipH="1">
            <a:off x="6190470" y="5004434"/>
            <a:ext cx="1498827" cy="705541"/>
          </a:xfrm>
          <a:prstGeom prst="straightConnector1">
            <a:avLst/>
          </a:prstGeom>
          <a:ln w="38100">
            <a:solidFill>
              <a:schemeClr val="accent6">
                <a:lumMod val="75000"/>
              </a:schemeClr>
            </a:solidFill>
            <a:tailEnd type="triangle"/>
          </a:ln>
        </p:spPr>
        <p:style>
          <a:lnRef idx="1">
            <a:schemeClr val="accent2"/>
          </a:lnRef>
          <a:fillRef idx="0">
            <a:schemeClr val="accent2"/>
          </a:fillRef>
          <a:effectRef idx="0">
            <a:schemeClr val="accent2"/>
          </a:effectRef>
          <a:fontRef idx="minor">
            <a:schemeClr val="tx1"/>
          </a:fontRef>
        </p:style>
      </p:cxnSp>
      <p:cxnSp>
        <p:nvCxnSpPr>
          <p:cNvPr id="52" name="Straight Arrow Connector 51">
            <a:extLst>
              <a:ext uri="{FF2B5EF4-FFF2-40B4-BE49-F238E27FC236}">
                <a16:creationId xmlns:a16="http://schemas.microsoft.com/office/drawing/2014/main" id="{74774A49-88D3-AA61-77C1-D81F2B403784}"/>
              </a:ext>
            </a:extLst>
          </p:cNvPr>
          <p:cNvCxnSpPr>
            <a:cxnSpLocks/>
            <a:stCxn id="31" idx="2"/>
            <a:endCxn id="47" idx="0"/>
          </p:cNvCxnSpPr>
          <p:nvPr/>
        </p:nvCxnSpPr>
        <p:spPr>
          <a:xfrm>
            <a:off x="7689297" y="5004434"/>
            <a:ext cx="915207" cy="695040"/>
          </a:xfrm>
          <a:prstGeom prst="straightConnector1">
            <a:avLst/>
          </a:prstGeom>
          <a:ln w="38100">
            <a:solidFill>
              <a:schemeClr val="accent6">
                <a:lumMod val="75000"/>
              </a:schemeClr>
            </a:solidFill>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1852162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EB3D108D-A1BC-9C38-DF12-1D66D5200AF3}"/>
              </a:ext>
            </a:extLst>
          </p:cNvPr>
          <p:cNvSpPr>
            <a:spLocks noGrp="1"/>
          </p:cNvSpPr>
          <p:nvPr>
            <p:ph type="title"/>
          </p:nvPr>
        </p:nvSpPr>
        <p:spPr>
          <a:xfrm>
            <a:off x="0" y="15765"/>
            <a:ext cx="11821668" cy="1325563"/>
          </a:xfrm>
        </p:spPr>
        <p:txBody>
          <a:bodyPr>
            <a:normAutofit/>
          </a:bodyPr>
          <a:lstStyle/>
          <a:p>
            <a:pPr algn="ctr"/>
            <a:r>
              <a:rPr lang="en-IN" sz="4000" b="1" dirty="0">
                <a:latin typeface="Algerian" panose="04020705040A02060702" pitchFamily="82" charset="0"/>
              </a:rPr>
              <a:t>METHODOLOGY – ai algorithm</a:t>
            </a:r>
          </a:p>
        </p:txBody>
      </p:sp>
      <p:sp>
        <p:nvSpPr>
          <p:cNvPr id="5" name="Rectangle 4">
            <a:extLst>
              <a:ext uri="{FF2B5EF4-FFF2-40B4-BE49-F238E27FC236}">
                <a16:creationId xmlns:a16="http://schemas.microsoft.com/office/drawing/2014/main" id="{26F6CF5F-FC01-E45A-32CC-0012461D2139}"/>
              </a:ext>
            </a:extLst>
          </p:cNvPr>
          <p:cNvSpPr/>
          <p:nvPr/>
        </p:nvSpPr>
        <p:spPr>
          <a:xfrm>
            <a:off x="646175" y="1335128"/>
            <a:ext cx="1607819" cy="750712"/>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IN" dirty="0"/>
              <a:t>Start</a:t>
            </a:r>
          </a:p>
        </p:txBody>
      </p:sp>
      <p:sp>
        <p:nvSpPr>
          <p:cNvPr id="6" name="Rectangle 5">
            <a:extLst>
              <a:ext uri="{FF2B5EF4-FFF2-40B4-BE49-F238E27FC236}">
                <a16:creationId xmlns:a16="http://schemas.microsoft.com/office/drawing/2014/main" id="{04A60AAF-4D01-00A8-C467-83897E4CA8E2}"/>
              </a:ext>
            </a:extLst>
          </p:cNvPr>
          <p:cNvSpPr/>
          <p:nvPr/>
        </p:nvSpPr>
        <p:spPr>
          <a:xfrm>
            <a:off x="646175" y="2810352"/>
            <a:ext cx="1694688" cy="761904"/>
          </a:xfrm>
          <a:prstGeom prst="rect">
            <a:avLst/>
          </a:prstGeom>
          <a:solidFill>
            <a:schemeClr val="accent4">
              <a:lumMod val="40000"/>
              <a:lumOff val="60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IN" dirty="0">
                <a:ln w="0"/>
                <a:solidFill>
                  <a:schemeClr val="tx1"/>
                </a:solidFill>
                <a:effectLst>
                  <a:outerShdw blurRad="38100" dist="19050" dir="2700000" algn="tl" rotWithShape="0">
                    <a:schemeClr val="dk1">
                      <a:alpha val="40000"/>
                    </a:schemeClr>
                  </a:outerShdw>
                </a:effectLst>
              </a:rPr>
              <a:t>Load Data from CSV File</a:t>
            </a:r>
          </a:p>
        </p:txBody>
      </p:sp>
      <p:sp>
        <p:nvSpPr>
          <p:cNvPr id="7" name="Rectangle 6">
            <a:extLst>
              <a:ext uri="{FF2B5EF4-FFF2-40B4-BE49-F238E27FC236}">
                <a16:creationId xmlns:a16="http://schemas.microsoft.com/office/drawing/2014/main" id="{6F81DAB3-385F-C4F2-162F-EB8412B7A8B3}"/>
              </a:ext>
            </a:extLst>
          </p:cNvPr>
          <p:cNvSpPr/>
          <p:nvPr/>
        </p:nvSpPr>
        <p:spPr>
          <a:xfrm>
            <a:off x="646175" y="4296768"/>
            <a:ext cx="1694688" cy="761904"/>
          </a:xfrm>
          <a:prstGeom prst="rect">
            <a:avLst/>
          </a:prstGeom>
          <a:solidFill>
            <a:schemeClr val="accent4">
              <a:lumMod val="40000"/>
              <a:lumOff val="60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IN" dirty="0">
                <a:ln w="0"/>
                <a:solidFill>
                  <a:schemeClr val="tx1"/>
                </a:solidFill>
                <a:effectLst>
                  <a:outerShdw blurRad="38100" dist="19050" dir="2700000" algn="tl" rotWithShape="0">
                    <a:schemeClr val="dk1">
                      <a:alpha val="40000"/>
                    </a:schemeClr>
                  </a:outerShdw>
                </a:effectLst>
              </a:rPr>
              <a:t>Perform Calculations</a:t>
            </a:r>
          </a:p>
        </p:txBody>
      </p:sp>
      <p:sp>
        <p:nvSpPr>
          <p:cNvPr id="8" name="Rectangle 7">
            <a:extLst>
              <a:ext uri="{FF2B5EF4-FFF2-40B4-BE49-F238E27FC236}">
                <a16:creationId xmlns:a16="http://schemas.microsoft.com/office/drawing/2014/main" id="{C9C64DB0-F90B-AE13-D154-F1085C2330AE}"/>
              </a:ext>
            </a:extLst>
          </p:cNvPr>
          <p:cNvSpPr/>
          <p:nvPr/>
        </p:nvSpPr>
        <p:spPr>
          <a:xfrm>
            <a:off x="646175" y="5783184"/>
            <a:ext cx="1694688" cy="761904"/>
          </a:xfrm>
          <a:prstGeom prst="rect">
            <a:avLst/>
          </a:prstGeom>
          <a:solidFill>
            <a:schemeClr val="accent4">
              <a:lumMod val="40000"/>
              <a:lumOff val="60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IN" dirty="0">
                <a:ln w="0"/>
                <a:solidFill>
                  <a:schemeClr val="tx1"/>
                </a:solidFill>
                <a:effectLst>
                  <a:outerShdw blurRad="38100" dist="19050" dir="2700000" algn="tl" rotWithShape="0">
                    <a:schemeClr val="dk1">
                      <a:alpha val="40000"/>
                    </a:schemeClr>
                  </a:outerShdw>
                </a:effectLst>
              </a:rPr>
              <a:t>Plot Analysis Graphs</a:t>
            </a:r>
          </a:p>
        </p:txBody>
      </p:sp>
      <p:sp>
        <p:nvSpPr>
          <p:cNvPr id="9" name="Rectangle 8">
            <a:extLst>
              <a:ext uri="{FF2B5EF4-FFF2-40B4-BE49-F238E27FC236}">
                <a16:creationId xmlns:a16="http://schemas.microsoft.com/office/drawing/2014/main" id="{B5E01E9F-7C9D-9F2B-B5B8-41FBD14EE56F}"/>
              </a:ext>
            </a:extLst>
          </p:cNvPr>
          <p:cNvSpPr/>
          <p:nvPr/>
        </p:nvSpPr>
        <p:spPr>
          <a:xfrm>
            <a:off x="3720084" y="5732825"/>
            <a:ext cx="1694670" cy="812263"/>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IN" dirty="0"/>
              <a:t>End</a:t>
            </a:r>
          </a:p>
        </p:txBody>
      </p:sp>
      <p:cxnSp>
        <p:nvCxnSpPr>
          <p:cNvPr id="10" name="Straight Arrow Connector 9">
            <a:extLst>
              <a:ext uri="{FF2B5EF4-FFF2-40B4-BE49-F238E27FC236}">
                <a16:creationId xmlns:a16="http://schemas.microsoft.com/office/drawing/2014/main" id="{8F7B8DCE-6D8B-A0B7-1BF3-BC8F2789AE51}"/>
              </a:ext>
            </a:extLst>
          </p:cNvPr>
          <p:cNvCxnSpPr>
            <a:cxnSpLocks/>
          </p:cNvCxnSpPr>
          <p:nvPr/>
        </p:nvCxnSpPr>
        <p:spPr>
          <a:xfrm>
            <a:off x="1408176" y="2085840"/>
            <a:ext cx="0" cy="724512"/>
          </a:xfrm>
          <a:prstGeom prst="straightConnector1">
            <a:avLst/>
          </a:prstGeom>
          <a:ln w="38100">
            <a:solidFill>
              <a:schemeClr val="accent6">
                <a:lumMod val="75000"/>
              </a:schemeClr>
            </a:solidFill>
            <a:tailEnd type="triangle"/>
          </a:ln>
        </p:spPr>
        <p:style>
          <a:lnRef idx="1">
            <a:schemeClr val="accent2"/>
          </a:lnRef>
          <a:fillRef idx="0">
            <a:schemeClr val="accent2"/>
          </a:fillRef>
          <a:effectRef idx="0">
            <a:schemeClr val="accent2"/>
          </a:effectRef>
          <a:fontRef idx="minor">
            <a:schemeClr val="tx1"/>
          </a:fontRef>
        </p:style>
      </p:cxnSp>
      <p:cxnSp>
        <p:nvCxnSpPr>
          <p:cNvPr id="12" name="Straight Arrow Connector 11">
            <a:extLst>
              <a:ext uri="{FF2B5EF4-FFF2-40B4-BE49-F238E27FC236}">
                <a16:creationId xmlns:a16="http://schemas.microsoft.com/office/drawing/2014/main" id="{AF359958-7F94-9ABA-00E8-E99FE9B9AD3D}"/>
              </a:ext>
            </a:extLst>
          </p:cNvPr>
          <p:cNvCxnSpPr>
            <a:cxnSpLocks/>
          </p:cNvCxnSpPr>
          <p:nvPr/>
        </p:nvCxnSpPr>
        <p:spPr>
          <a:xfrm>
            <a:off x="1408176" y="3572256"/>
            <a:ext cx="0" cy="724512"/>
          </a:xfrm>
          <a:prstGeom prst="straightConnector1">
            <a:avLst/>
          </a:prstGeom>
          <a:ln w="38100">
            <a:solidFill>
              <a:schemeClr val="accent6">
                <a:lumMod val="75000"/>
              </a:schemeClr>
            </a:solidFill>
            <a:tailEnd type="triangle"/>
          </a:ln>
        </p:spPr>
        <p:style>
          <a:lnRef idx="1">
            <a:schemeClr val="accent2"/>
          </a:lnRef>
          <a:fillRef idx="0">
            <a:schemeClr val="accent2"/>
          </a:fillRef>
          <a:effectRef idx="0">
            <a:schemeClr val="accent2"/>
          </a:effectRef>
          <a:fontRef idx="minor">
            <a:schemeClr val="tx1"/>
          </a:fontRef>
        </p:style>
      </p:cxnSp>
      <p:cxnSp>
        <p:nvCxnSpPr>
          <p:cNvPr id="14" name="Straight Arrow Connector 13">
            <a:extLst>
              <a:ext uri="{FF2B5EF4-FFF2-40B4-BE49-F238E27FC236}">
                <a16:creationId xmlns:a16="http://schemas.microsoft.com/office/drawing/2014/main" id="{841AB651-B424-FC15-8231-21194F67F0DF}"/>
              </a:ext>
            </a:extLst>
          </p:cNvPr>
          <p:cNvCxnSpPr>
            <a:cxnSpLocks/>
          </p:cNvCxnSpPr>
          <p:nvPr/>
        </p:nvCxnSpPr>
        <p:spPr>
          <a:xfrm>
            <a:off x="1408176" y="5058672"/>
            <a:ext cx="0" cy="724512"/>
          </a:xfrm>
          <a:prstGeom prst="straightConnector1">
            <a:avLst/>
          </a:prstGeom>
          <a:ln w="38100">
            <a:solidFill>
              <a:schemeClr val="accent6">
                <a:lumMod val="75000"/>
              </a:schemeClr>
            </a:solidFill>
            <a:tailEnd type="triangle"/>
          </a:ln>
        </p:spPr>
        <p:style>
          <a:lnRef idx="1">
            <a:schemeClr val="accent2"/>
          </a:lnRef>
          <a:fillRef idx="0">
            <a:schemeClr val="accent2"/>
          </a:fillRef>
          <a:effectRef idx="0">
            <a:schemeClr val="accent2"/>
          </a:effectRef>
          <a:fontRef idx="minor">
            <a:schemeClr val="tx1"/>
          </a:fontRef>
        </p:style>
      </p:cxnSp>
      <p:cxnSp>
        <p:nvCxnSpPr>
          <p:cNvPr id="16" name="Straight Arrow Connector 15">
            <a:extLst>
              <a:ext uri="{FF2B5EF4-FFF2-40B4-BE49-F238E27FC236}">
                <a16:creationId xmlns:a16="http://schemas.microsoft.com/office/drawing/2014/main" id="{DB96DE9A-84B4-F117-3592-73F6F5F9C3C1}"/>
              </a:ext>
            </a:extLst>
          </p:cNvPr>
          <p:cNvCxnSpPr>
            <a:cxnSpLocks/>
            <a:endCxn id="9" idx="1"/>
          </p:cNvCxnSpPr>
          <p:nvPr/>
        </p:nvCxnSpPr>
        <p:spPr>
          <a:xfrm flipV="1">
            <a:off x="2340863" y="6138957"/>
            <a:ext cx="1379221" cy="13987"/>
          </a:xfrm>
          <a:prstGeom prst="straightConnector1">
            <a:avLst/>
          </a:prstGeom>
          <a:ln w="38100">
            <a:solidFill>
              <a:schemeClr val="accent6">
                <a:lumMod val="75000"/>
              </a:schemeClr>
            </a:solidFill>
            <a:tailEnd type="triangle"/>
          </a:ln>
        </p:spPr>
        <p:style>
          <a:lnRef idx="1">
            <a:schemeClr val="accent2"/>
          </a:lnRef>
          <a:fillRef idx="0">
            <a:schemeClr val="accent2"/>
          </a:fillRef>
          <a:effectRef idx="0">
            <a:schemeClr val="accent2"/>
          </a:effectRef>
          <a:fontRef idx="minor">
            <a:schemeClr val="tx1"/>
          </a:fontRef>
        </p:style>
      </p:cxnSp>
      <p:sp>
        <p:nvSpPr>
          <p:cNvPr id="18" name="Rectangle 17">
            <a:extLst>
              <a:ext uri="{FF2B5EF4-FFF2-40B4-BE49-F238E27FC236}">
                <a16:creationId xmlns:a16="http://schemas.microsoft.com/office/drawing/2014/main" id="{BBBA35CC-3A84-7A51-0F3A-23BD5166DCDF}"/>
              </a:ext>
            </a:extLst>
          </p:cNvPr>
          <p:cNvSpPr/>
          <p:nvPr/>
        </p:nvSpPr>
        <p:spPr>
          <a:xfrm>
            <a:off x="6685787" y="1130652"/>
            <a:ext cx="1694688" cy="761904"/>
          </a:xfrm>
          <a:prstGeom prst="rect">
            <a:avLst/>
          </a:prstGeom>
          <a:solidFill>
            <a:schemeClr val="accent2">
              <a:lumMod val="40000"/>
              <a:lumOff val="60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IN" dirty="0">
                <a:ln w="0"/>
                <a:solidFill>
                  <a:schemeClr val="tx1"/>
                </a:solidFill>
                <a:effectLst>
                  <a:outerShdw blurRad="38100" dist="19050" dir="2700000" algn="tl" rotWithShape="0">
                    <a:schemeClr val="dk1">
                      <a:alpha val="40000"/>
                    </a:schemeClr>
                  </a:outerShdw>
                </a:effectLst>
              </a:rPr>
              <a:t>Lift &amp; Drag</a:t>
            </a:r>
          </a:p>
        </p:txBody>
      </p:sp>
      <p:sp>
        <p:nvSpPr>
          <p:cNvPr id="19" name="Rectangle 18">
            <a:extLst>
              <a:ext uri="{FF2B5EF4-FFF2-40B4-BE49-F238E27FC236}">
                <a16:creationId xmlns:a16="http://schemas.microsoft.com/office/drawing/2014/main" id="{C0614801-26E3-853D-1336-14C390DAF3D6}"/>
              </a:ext>
            </a:extLst>
          </p:cNvPr>
          <p:cNvSpPr/>
          <p:nvPr/>
        </p:nvSpPr>
        <p:spPr>
          <a:xfrm>
            <a:off x="6685787" y="2085840"/>
            <a:ext cx="1694688" cy="761904"/>
          </a:xfrm>
          <a:prstGeom prst="rect">
            <a:avLst/>
          </a:prstGeom>
          <a:solidFill>
            <a:schemeClr val="accent2">
              <a:lumMod val="40000"/>
              <a:lumOff val="60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IN" dirty="0">
                <a:ln w="0"/>
                <a:solidFill>
                  <a:schemeClr val="tx1"/>
                </a:solidFill>
                <a:effectLst>
                  <a:outerShdw blurRad="38100" dist="19050" dir="2700000" algn="tl" rotWithShape="0">
                    <a:schemeClr val="dk1">
                      <a:alpha val="40000"/>
                    </a:schemeClr>
                  </a:outerShdw>
                </a:effectLst>
              </a:rPr>
              <a:t>Structural Analysis</a:t>
            </a:r>
          </a:p>
        </p:txBody>
      </p:sp>
      <p:sp>
        <p:nvSpPr>
          <p:cNvPr id="20" name="Rectangle 19">
            <a:extLst>
              <a:ext uri="{FF2B5EF4-FFF2-40B4-BE49-F238E27FC236}">
                <a16:creationId xmlns:a16="http://schemas.microsoft.com/office/drawing/2014/main" id="{4456F8B2-198A-D4B6-AC2D-66A396EED20E}"/>
              </a:ext>
            </a:extLst>
          </p:cNvPr>
          <p:cNvSpPr/>
          <p:nvPr/>
        </p:nvSpPr>
        <p:spPr>
          <a:xfrm>
            <a:off x="6685787" y="3050056"/>
            <a:ext cx="1694688" cy="761904"/>
          </a:xfrm>
          <a:prstGeom prst="rect">
            <a:avLst/>
          </a:prstGeom>
          <a:solidFill>
            <a:schemeClr val="accent2">
              <a:lumMod val="40000"/>
              <a:lumOff val="60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IN" dirty="0">
                <a:ln w="0"/>
                <a:solidFill>
                  <a:schemeClr val="tx1"/>
                </a:solidFill>
                <a:effectLst>
                  <a:outerShdw blurRad="38100" dist="19050" dir="2700000" algn="tl" rotWithShape="0">
                    <a:schemeClr val="dk1">
                      <a:alpha val="40000"/>
                    </a:schemeClr>
                  </a:outerShdw>
                </a:effectLst>
              </a:rPr>
              <a:t>Weight Estimation</a:t>
            </a:r>
          </a:p>
        </p:txBody>
      </p:sp>
      <p:sp>
        <p:nvSpPr>
          <p:cNvPr id="21" name="Rectangle 20">
            <a:extLst>
              <a:ext uri="{FF2B5EF4-FFF2-40B4-BE49-F238E27FC236}">
                <a16:creationId xmlns:a16="http://schemas.microsoft.com/office/drawing/2014/main" id="{B03F01B6-B949-FB4F-1379-28D273CB653C}"/>
              </a:ext>
            </a:extLst>
          </p:cNvPr>
          <p:cNvSpPr/>
          <p:nvPr/>
        </p:nvSpPr>
        <p:spPr>
          <a:xfrm>
            <a:off x="6685787" y="5916616"/>
            <a:ext cx="1694688" cy="761904"/>
          </a:xfrm>
          <a:prstGeom prst="rect">
            <a:avLst/>
          </a:prstGeom>
          <a:solidFill>
            <a:schemeClr val="accent2">
              <a:lumMod val="40000"/>
              <a:lumOff val="60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IN" dirty="0">
                <a:ln w="0"/>
                <a:solidFill>
                  <a:schemeClr val="tx1"/>
                </a:solidFill>
                <a:effectLst>
                  <a:outerShdw blurRad="38100" dist="19050" dir="2700000" algn="tl" rotWithShape="0">
                    <a:schemeClr val="dk1">
                      <a:alpha val="40000"/>
                    </a:schemeClr>
                  </a:outerShdw>
                </a:effectLst>
              </a:rPr>
              <a:t>Control System Dynamics</a:t>
            </a:r>
          </a:p>
        </p:txBody>
      </p:sp>
      <p:sp>
        <p:nvSpPr>
          <p:cNvPr id="22" name="Rectangle 21">
            <a:extLst>
              <a:ext uri="{FF2B5EF4-FFF2-40B4-BE49-F238E27FC236}">
                <a16:creationId xmlns:a16="http://schemas.microsoft.com/office/drawing/2014/main" id="{94702829-21FE-01EC-BA82-C7F6B0ED2B5D}"/>
              </a:ext>
            </a:extLst>
          </p:cNvPr>
          <p:cNvSpPr/>
          <p:nvPr/>
        </p:nvSpPr>
        <p:spPr>
          <a:xfrm>
            <a:off x="6685787" y="4014272"/>
            <a:ext cx="1694688" cy="761904"/>
          </a:xfrm>
          <a:prstGeom prst="rect">
            <a:avLst/>
          </a:prstGeom>
          <a:solidFill>
            <a:schemeClr val="accent2">
              <a:lumMod val="40000"/>
              <a:lumOff val="60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IN" dirty="0">
                <a:ln w="0"/>
                <a:solidFill>
                  <a:schemeClr val="tx1"/>
                </a:solidFill>
                <a:effectLst>
                  <a:outerShdw blurRad="38100" dist="19050" dir="2700000" algn="tl" rotWithShape="0">
                    <a:schemeClr val="dk1">
                      <a:alpha val="40000"/>
                    </a:schemeClr>
                  </a:outerShdw>
                </a:effectLst>
              </a:rPr>
              <a:t>Power System Sizing</a:t>
            </a:r>
          </a:p>
        </p:txBody>
      </p:sp>
      <p:sp>
        <p:nvSpPr>
          <p:cNvPr id="23" name="Rectangle 22">
            <a:extLst>
              <a:ext uri="{FF2B5EF4-FFF2-40B4-BE49-F238E27FC236}">
                <a16:creationId xmlns:a16="http://schemas.microsoft.com/office/drawing/2014/main" id="{A05EF8E4-10B4-1AE3-33BA-4A2D4880FEDE}"/>
              </a:ext>
            </a:extLst>
          </p:cNvPr>
          <p:cNvSpPr/>
          <p:nvPr/>
        </p:nvSpPr>
        <p:spPr>
          <a:xfrm>
            <a:off x="6685787" y="4965444"/>
            <a:ext cx="1694688" cy="761904"/>
          </a:xfrm>
          <a:prstGeom prst="rect">
            <a:avLst/>
          </a:prstGeom>
          <a:solidFill>
            <a:schemeClr val="accent2">
              <a:lumMod val="40000"/>
              <a:lumOff val="60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IN" dirty="0">
                <a:ln w="0"/>
                <a:solidFill>
                  <a:schemeClr val="tx1"/>
                </a:solidFill>
                <a:effectLst>
                  <a:outerShdw blurRad="38100" dist="19050" dir="2700000" algn="tl" rotWithShape="0">
                    <a:schemeClr val="dk1">
                      <a:alpha val="40000"/>
                    </a:schemeClr>
                  </a:outerShdw>
                </a:effectLst>
              </a:rPr>
              <a:t>T/W ratio &amp; Endurance</a:t>
            </a:r>
          </a:p>
        </p:txBody>
      </p:sp>
      <p:sp>
        <p:nvSpPr>
          <p:cNvPr id="24" name="Rectangle 23">
            <a:extLst>
              <a:ext uri="{FF2B5EF4-FFF2-40B4-BE49-F238E27FC236}">
                <a16:creationId xmlns:a16="http://schemas.microsoft.com/office/drawing/2014/main" id="{34347128-BFFC-CFBA-E051-29180151330C}"/>
              </a:ext>
            </a:extLst>
          </p:cNvPr>
          <p:cNvSpPr/>
          <p:nvPr/>
        </p:nvSpPr>
        <p:spPr>
          <a:xfrm>
            <a:off x="8621270" y="3252368"/>
            <a:ext cx="1694688" cy="761904"/>
          </a:xfrm>
          <a:prstGeom prst="rect">
            <a:avLst/>
          </a:prstGeom>
          <a:solidFill>
            <a:schemeClr val="accent2">
              <a:lumMod val="40000"/>
              <a:lumOff val="60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IN" dirty="0">
                <a:ln w="0"/>
                <a:solidFill>
                  <a:schemeClr val="tx1"/>
                </a:solidFill>
                <a:effectLst>
                  <a:outerShdw blurRad="38100" dist="19050" dir="2700000" algn="tl" rotWithShape="0">
                    <a:schemeClr val="dk1">
                      <a:alpha val="40000"/>
                    </a:schemeClr>
                  </a:outerShdw>
                </a:effectLst>
              </a:rPr>
              <a:t>Flight Performance</a:t>
            </a:r>
          </a:p>
        </p:txBody>
      </p:sp>
      <p:sp>
        <p:nvSpPr>
          <p:cNvPr id="26" name="Left Brace 25">
            <a:extLst>
              <a:ext uri="{FF2B5EF4-FFF2-40B4-BE49-F238E27FC236}">
                <a16:creationId xmlns:a16="http://schemas.microsoft.com/office/drawing/2014/main" id="{A6DEAACA-CC55-CE65-6C15-B3CB7A7A73A2}"/>
              </a:ext>
            </a:extLst>
          </p:cNvPr>
          <p:cNvSpPr/>
          <p:nvPr/>
        </p:nvSpPr>
        <p:spPr>
          <a:xfrm>
            <a:off x="5279144" y="1130652"/>
            <a:ext cx="1036312" cy="5547868"/>
          </a:xfrm>
          <a:prstGeom prst="leftBrace">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cxnSp>
        <p:nvCxnSpPr>
          <p:cNvPr id="27" name="Straight Arrow Connector 26">
            <a:extLst>
              <a:ext uri="{FF2B5EF4-FFF2-40B4-BE49-F238E27FC236}">
                <a16:creationId xmlns:a16="http://schemas.microsoft.com/office/drawing/2014/main" id="{1CC5254D-9464-7B4C-145E-E84ECFE03134}"/>
              </a:ext>
            </a:extLst>
          </p:cNvPr>
          <p:cNvCxnSpPr>
            <a:cxnSpLocks/>
            <a:endCxn id="26" idx="1"/>
          </p:cNvCxnSpPr>
          <p:nvPr/>
        </p:nvCxnSpPr>
        <p:spPr>
          <a:xfrm>
            <a:off x="2340863" y="3146392"/>
            <a:ext cx="2938281" cy="758194"/>
          </a:xfrm>
          <a:prstGeom prst="straightConnector1">
            <a:avLst/>
          </a:prstGeom>
          <a:ln w="38100">
            <a:solidFill>
              <a:schemeClr val="accent6">
                <a:lumMod val="75000"/>
              </a:schemeClr>
            </a:solidFill>
            <a:tailEnd type="triangle"/>
          </a:ln>
        </p:spPr>
        <p:style>
          <a:lnRef idx="1">
            <a:schemeClr val="accent2"/>
          </a:lnRef>
          <a:fillRef idx="0">
            <a:schemeClr val="accent2"/>
          </a:fillRef>
          <a:effectRef idx="0">
            <a:schemeClr val="accent2"/>
          </a:effectRef>
          <a:fontRef idx="minor">
            <a:schemeClr val="tx1"/>
          </a:fontRef>
        </p:style>
      </p:cxnSp>
      <p:cxnSp>
        <p:nvCxnSpPr>
          <p:cNvPr id="29" name="Straight Arrow Connector 28">
            <a:extLst>
              <a:ext uri="{FF2B5EF4-FFF2-40B4-BE49-F238E27FC236}">
                <a16:creationId xmlns:a16="http://schemas.microsoft.com/office/drawing/2014/main" id="{FFA0A702-EA12-753C-F1E5-5BE2E83A79EB}"/>
              </a:ext>
            </a:extLst>
          </p:cNvPr>
          <p:cNvCxnSpPr>
            <a:cxnSpLocks/>
            <a:endCxn id="26" idx="1"/>
          </p:cNvCxnSpPr>
          <p:nvPr/>
        </p:nvCxnSpPr>
        <p:spPr>
          <a:xfrm flipV="1">
            <a:off x="2340862" y="3904586"/>
            <a:ext cx="2938282" cy="735790"/>
          </a:xfrm>
          <a:prstGeom prst="straightConnector1">
            <a:avLst/>
          </a:prstGeom>
          <a:ln w="38100">
            <a:solidFill>
              <a:schemeClr val="accent6">
                <a:lumMod val="75000"/>
              </a:schemeClr>
            </a:solidFill>
            <a:tailEnd type="triangle"/>
          </a:ln>
        </p:spPr>
        <p:style>
          <a:lnRef idx="1">
            <a:schemeClr val="accent2"/>
          </a:lnRef>
          <a:fillRef idx="0">
            <a:schemeClr val="accent2"/>
          </a:fillRef>
          <a:effectRef idx="0">
            <a:schemeClr val="accent2"/>
          </a:effectRef>
          <a:fontRef idx="minor">
            <a:schemeClr val="tx1"/>
          </a:fontRef>
        </p:style>
      </p:cxnSp>
      <p:cxnSp>
        <p:nvCxnSpPr>
          <p:cNvPr id="31" name="Straight Arrow Connector 30">
            <a:extLst>
              <a:ext uri="{FF2B5EF4-FFF2-40B4-BE49-F238E27FC236}">
                <a16:creationId xmlns:a16="http://schemas.microsoft.com/office/drawing/2014/main" id="{3DABBFF2-1866-6E78-E84C-3CEFC4349C69}"/>
              </a:ext>
            </a:extLst>
          </p:cNvPr>
          <p:cNvCxnSpPr>
            <a:cxnSpLocks/>
            <a:endCxn id="26" idx="1"/>
          </p:cNvCxnSpPr>
          <p:nvPr/>
        </p:nvCxnSpPr>
        <p:spPr>
          <a:xfrm flipV="1">
            <a:off x="2351537" y="3904586"/>
            <a:ext cx="2927607" cy="2229774"/>
          </a:xfrm>
          <a:prstGeom prst="straightConnector1">
            <a:avLst/>
          </a:prstGeom>
          <a:ln w="38100">
            <a:solidFill>
              <a:schemeClr val="accent6">
                <a:lumMod val="75000"/>
              </a:schemeClr>
            </a:solidFill>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5108379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CEB4B7F4-20F3-0961-71A6-6AA96B7BC723}"/>
              </a:ext>
            </a:extLst>
          </p:cNvPr>
          <p:cNvSpPr>
            <a:spLocks noGrp="1"/>
          </p:cNvSpPr>
          <p:nvPr>
            <p:ph type="title"/>
          </p:nvPr>
        </p:nvSpPr>
        <p:spPr>
          <a:xfrm>
            <a:off x="0" y="15765"/>
            <a:ext cx="11821668" cy="1325563"/>
          </a:xfrm>
        </p:spPr>
        <p:txBody>
          <a:bodyPr>
            <a:normAutofit/>
          </a:bodyPr>
          <a:lstStyle/>
          <a:p>
            <a:pPr algn="ctr"/>
            <a:r>
              <a:rPr lang="en-IN" sz="4000" b="1" dirty="0">
                <a:latin typeface="Algerian" panose="04020705040A02060702" pitchFamily="82" charset="0"/>
              </a:rPr>
              <a:t>Results – </a:t>
            </a:r>
            <a:r>
              <a:rPr lang="en-IN" sz="4000" b="1" dirty="0" err="1">
                <a:latin typeface="Algerian" panose="04020705040A02060702" pitchFamily="82" charset="0"/>
              </a:rPr>
              <a:t>Airfoil</a:t>
            </a:r>
            <a:r>
              <a:rPr lang="en-IN" sz="4000" b="1" dirty="0">
                <a:latin typeface="Algerian" panose="04020705040A02060702" pitchFamily="82" charset="0"/>
              </a:rPr>
              <a:t> &amp; Wing geometry</a:t>
            </a:r>
          </a:p>
        </p:txBody>
      </p:sp>
      <p:pic>
        <p:nvPicPr>
          <p:cNvPr id="6" name="Picture 5">
            <a:extLst>
              <a:ext uri="{FF2B5EF4-FFF2-40B4-BE49-F238E27FC236}">
                <a16:creationId xmlns:a16="http://schemas.microsoft.com/office/drawing/2014/main" id="{74067534-70FE-3E53-B70C-116BA7A406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0332" y="1146048"/>
            <a:ext cx="3609283" cy="5462016"/>
          </a:xfrm>
          <a:prstGeom prst="rect">
            <a:avLst/>
          </a:prstGeom>
        </p:spPr>
      </p:pic>
      <p:pic>
        <p:nvPicPr>
          <p:cNvPr id="8" name="Picture 7">
            <a:extLst>
              <a:ext uri="{FF2B5EF4-FFF2-40B4-BE49-F238E27FC236}">
                <a16:creationId xmlns:a16="http://schemas.microsoft.com/office/drawing/2014/main" id="{7315EBAF-D4AA-F02B-9601-088C92CCB2D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01668" y="2322914"/>
            <a:ext cx="7620000" cy="4285150"/>
          </a:xfrm>
          <a:prstGeom prst="rect">
            <a:avLst/>
          </a:prstGeom>
        </p:spPr>
      </p:pic>
      <p:sp>
        <p:nvSpPr>
          <p:cNvPr id="10" name="TextBox 9">
            <a:extLst>
              <a:ext uri="{FF2B5EF4-FFF2-40B4-BE49-F238E27FC236}">
                <a16:creationId xmlns:a16="http://schemas.microsoft.com/office/drawing/2014/main" id="{7B40F9C7-2701-6F6A-ECD9-A730FDC77C66}"/>
              </a:ext>
            </a:extLst>
          </p:cNvPr>
          <p:cNvSpPr txBox="1"/>
          <p:nvPr/>
        </p:nvSpPr>
        <p:spPr>
          <a:xfrm>
            <a:off x="4462272" y="1278123"/>
            <a:ext cx="4255008" cy="369332"/>
          </a:xfrm>
          <a:prstGeom prst="rect">
            <a:avLst/>
          </a:prstGeom>
          <a:noFill/>
          <a:ln w="28575">
            <a:solidFill>
              <a:schemeClr val="accent6">
                <a:lumMod val="50000"/>
              </a:schemeClr>
            </a:solidFill>
          </a:ln>
        </p:spPr>
        <p:txBody>
          <a:bodyPr wrap="square">
            <a:spAutoFit/>
          </a:bodyPr>
          <a:lstStyle/>
          <a:p>
            <a:pPr algn="ctr"/>
            <a:r>
              <a:rPr lang="en-IN" dirty="0" err="1"/>
              <a:t>Airfoils</a:t>
            </a:r>
            <a:r>
              <a:rPr lang="en-IN" dirty="0"/>
              <a:t> - NACA0012, NACA2415, NACA4412</a:t>
            </a:r>
          </a:p>
        </p:txBody>
      </p:sp>
      <p:cxnSp>
        <p:nvCxnSpPr>
          <p:cNvPr id="12" name="Straight Arrow Connector 11">
            <a:extLst>
              <a:ext uri="{FF2B5EF4-FFF2-40B4-BE49-F238E27FC236}">
                <a16:creationId xmlns:a16="http://schemas.microsoft.com/office/drawing/2014/main" id="{FCF7AE5E-DA94-AF8E-E783-31F95EDFC1E7}"/>
              </a:ext>
            </a:extLst>
          </p:cNvPr>
          <p:cNvCxnSpPr>
            <a:cxnSpLocks/>
          </p:cNvCxnSpPr>
          <p:nvPr/>
        </p:nvCxnSpPr>
        <p:spPr>
          <a:xfrm flipH="1">
            <a:off x="3979615" y="1475440"/>
            <a:ext cx="482657" cy="0"/>
          </a:xfrm>
          <a:prstGeom prst="straightConnector1">
            <a:avLst/>
          </a:prstGeom>
          <a:ln w="38100">
            <a:solidFill>
              <a:schemeClr val="accent4">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4EB825A1-02BD-7AED-C18A-4E9F72D3C38B}"/>
              </a:ext>
            </a:extLst>
          </p:cNvPr>
          <p:cNvSpPr txBox="1"/>
          <p:nvPr/>
        </p:nvSpPr>
        <p:spPr>
          <a:xfrm>
            <a:off x="5910834" y="1835972"/>
            <a:ext cx="3462528" cy="369332"/>
          </a:xfrm>
          <a:prstGeom prst="rect">
            <a:avLst/>
          </a:prstGeom>
          <a:noFill/>
          <a:ln w="19050">
            <a:solidFill>
              <a:schemeClr val="accent2">
                <a:lumMod val="50000"/>
              </a:schemeClr>
            </a:solidFill>
          </a:ln>
        </p:spPr>
        <p:txBody>
          <a:bodyPr wrap="square">
            <a:spAutoFit/>
          </a:bodyPr>
          <a:lstStyle/>
          <a:p>
            <a:pPr algn="ctr"/>
            <a:r>
              <a:rPr lang="en-IN" dirty="0"/>
              <a:t>Isometric Views of Wing Geometry</a:t>
            </a:r>
          </a:p>
        </p:txBody>
      </p:sp>
      <p:cxnSp>
        <p:nvCxnSpPr>
          <p:cNvPr id="17" name="Connector: Elbow 16">
            <a:extLst>
              <a:ext uri="{FF2B5EF4-FFF2-40B4-BE49-F238E27FC236}">
                <a16:creationId xmlns:a16="http://schemas.microsoft.com/office/drawing/2014/main" id="{236076B2-B7CF-ABD9-3C3E-73F1247BC8FB}"/>
              </a:ext>
            </a:extLst>
          </p:cNvPr>
          <p:cNvCxnSpPr>
            <a:cxnSpLocks/>
            <a:stCxn id="15" idx="3"/>
          </p:cNvCxnSpPr>
          <p:nvPr/>
        </p:nvCxnSpPr>
        <p:spPr>
          <a:xfrm>
            <a:off x="9373362" y="2020638"/>
            <a:ext cx="222053" cy="302276"/>
          </a:xfrm>
          <a:prstGeom prst="bentConnector2">
            <a:avLst/>
          </a:prstGeom>
          <a:ln w="1905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319607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283</TotalTime>
  <Words>2470</Words>
  <Application>Microsoft Office PowerPoint</Application>
  <PresentationFormat>Widescreen</PresentationFormat>
  <Paragraphs>283</Paragraphs>
  <Slides>17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Algerian</vt:lpstr>
      <vt:lpstr>Arial</vt:lpstr>
      <vt:lpstr>Calibri</vt:lpstr>
      <vt:lpstr>Calibri Light</vt:lpstr>
      <vt:lpstr>Office Theme</vt:lpstr>
      <vt:lpstr>MALLA REDDY COLLEGE OF ENGINEERING &amp; TECHNOLOGY</vt:lpstr>
      <vt:lpstr>ABSTRACT</vt:lpstr>
      <vt:lpstr>LITERATURE REVIEW</vt:lpstr>
      <vt:lpstr>LITERATURE REVIEW - "Hybrid VTOL Design: Optimizing Wings for Enhanced Performance"</vt:lpstr>
      <vt:lpstr>LITERATURE REVIEW - "AI Integration in Hybrid VTOL Wing Design: Optimizing Performance and Control"</vt:lpstr>
      <vt:lpstr>METHODOLOGY</vt:lpstr>
      <vt:lpstr>METHODOLOGY – Wing design using xflr5</vt:lpstr>
      <vt:lpstr>METHODOLOGY – ai algorithm</vt:lpstr>
      <vt:lpstr>Results – Airfoil &amp; Wing geometry</vt:lpstr>
      <vt:lpstr>AI CODE</vt:lpstr>
      <vt:lpstr>AI CODE</vt:lpstr>
      <vt:lpstr>Input data for ai model – csv files</vt:lpstr>
      <vt:lpstr>Results – Ai model</vt:lpstr>
      <vt:lpstr>Results – Analysis in xflr5</vt:lpstr>
      <vt:lpstr>Results – manual calculations</vt:lpstr>
      <vt:lpstr>Conclusion &amp; future scope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MALLA REDDY COLLEGE OF ENGINEERING &amp; TECHNOLOGY</dc:title>
  <dc:creator>TIRUMALA SAI NITHIN</dc:creator>
  <cp:lastModifiedBy>TIRUMALA SAI NITHIN</cp:lastModifiedBy>
  <cp:revision>17</cp:revision>
  <dcterms:created xsi:type="dcterms:W3CDTF">2024-04-05T09:13:46Z</dcterms:created>
  <dcterms:modified xsi:type="dcterms:W3CDTF">2024-04-05T13:57:43Z</dcterms:modified>
</cp:coreProperties>
</file>

<file path=docProps/thumbnail.jpeg>
</file>